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9.xml" ContentType="application/vnd.openxmlformats-officedocument.presentationml.tags+xml"/>
  <Override PartName="/ppt/notesSlides/notesSlide31.xml" ContentType="application/vnd.openxmlformats-officedocument.presentationml.notesSlide+xml"/>
  <Override PartName="/ppt/tags/tag20.xml" ContentType="application/vnd.openxmlformats-officedocument.presentationml.tags+xml"/>
  <Override PartName="/ppt/notesSlides/notesSlide32.xml" ContentType="application/vnd.openxmlformats-officedocument.presentationml.notesSlide+xml"/>
  <Override PartName="/ppt/tags/tag21.xml" ContentType="application/vnd.openxmlformats-officedocument.presentationml.tags+xml"/>
  <Override PartName="/ppt/notesSlides/notesSlide33.xml" ContentType="application/vnd.openxmlformats-officedocument.presentationml.notesSlide+xml"/>
  <Override PartName="/ppt/tags/tag22.xml" ContentType="application/vnd.openxmlformats-officedocument.presentationml.tags+xml"/>
  <Override PartName="/ppt/notesSlides/notesSlide34.xml" ContentType="application/vnd.openxmlformats-officedocument.presentationml.notesSlide+xml"/>
  <Override PartName="/ppt/tags/tag23.xml" ContentType="application/vnd.openxmlformats-officedocument.presentationml.tags+xml"/>
  <Override PartName="/ppt/notesSlides/notesSlide35.xml" ContentType="application/vnd.openxmlformats-officedocument.presentationml.notesSlide+xml"/>
  <Override PartName="/ppt/tags/tag24.xml" ContentType="application/vnd.openxmlformats-officedocument.presentationml.tags+xml"/>
  <Override PartName="/ppt/notesSlides/notesSlide36.xml" ContentType="application/vnd.openxmlformats-officedocument.presentationml.notesSlide+xml"/>
  <Override PartName="/ppt/tags/tag25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6.xml" ContentType="application/vnd.openxmlformats-officedocument.presentationml.tags+xml"/>
  <Override PartName="/ppt/notesSlides/notesSlide40.xml" ContentType="application/vnd.openxmlformats-officedocument.presentationml.notesSlide+xml"/>
  <Override PartName="/ppt/tags/tag27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28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7" r:id="rId2"/>
    <p:sldId id="335" r:id="rId3"/>
    <p:sldId id="270" r:id="rId4"/>
    <p:sldId id="323" r:id="rId5"/>
    <p:sldId id="301" r:id="rId6"/>
    <p:sldId id="302" r:id="rId7"/>
    <p:sldId id="324" r:id="rId8"/>
    <p:sldId id="281" r:id="rId9"/>
    <p:sldId id="268" r:id="rId10"/>
    <p:sldId id="292" r:id="rId11"/>
    <p:sldId id="273" r:id="rId12"/>
    <p:sldId id="269" r:id="rId13"/>
    <p:sldId id="288" r:id="rId14"/>
    <p:sldId id="290" r:id="rId15"/>
    <p:sldId id="283" r:id="rId16"/>
    <p:sldId id="299" r:id="rId17"/>
    <p:sldId id="285" r:id="rId18"/>
    <p:sldId id="286" r:id="rId19"/>
    <p:sldId id="311" r:id="rId20"/>
    <p:sldId id="305" r:id="rId21"/>
    <p:sldId id="326" r:id="rId22"/>
    <p:sldId id="336" r:id="rId23"/>
    <p:sldId id="328" r:id="rId24"/>
    <p:sldId id="307" r:id="rId25"/>
    <p:sldId id="312" r:id="rId26"/>
    <p:sldId id="258" r:id="rId27"/>
    <p:sldId id="332" r:id="rId28"/>
    <p:sldId id="329" r:id="rId29"/>
    <p:sldId id="330" r:id="rId30"/>
    <p:sldId id="331" r:id="rId31"/>
    <p:sldId id="333" r:id="rId32"/>
    <p:sldId id="334" r:id="rId33"/>
    <p:sldId id="264" r:id="rId34"/>
    <p:sldId id="263" r:id="rId35"/>
    <p:sldId id="291" r:id="rId36"/>
    <p:sldId id="266" r:id="rId37"/>
    <p:sldId id="267" r:id="rId38"/>
    <p:sldId id="303" r:id="rId39"/>
    <p:sldId id="262" r:id="rId40"/>
    <p:sldId id="313" r:id="rId41"/>
    <p:sldId id="315" r:id="rId42"/>
    <p:sldId id="314" r:id="rId43"/>
    <p:sldId id="340" r:id="rId44"/>
    <p:sldId id="338" r:id="rId45"/>
    <p:sldId id="339" r:id="rId46"/>
    <p:sldId id="271" r:id="rId47"/>
    <p:sldId id="276" r:id="rId48"/>
    <p:sldId id="274" r:id="rId49"/>
    <p:sldId id="277" r:id="rId50"/>
    <p:sldId id="278" r:id="rId51"/>
    <p:sldId id="279" r:id="rId52"/>
    <p:sldId id="275" r:id="rId53"/>
    <p:sldId id="280" r:id="rId54"/>
    <p:sldId id="341" r:id="rId55"/>
    <p:sldId id="342" r:id="rId56"/>
    <p:sldId id="272" r:id="rId57"/>
    <p:sldId id="321" r:id="rId58"/>
    <p:sldId id="318" r:id="rId59"/>
    <p:sldId id="310" r:id="rId60"/>
    <p:sldId id="337" r:id="rId61"/>
    <p:sldId id="325" r:id="rId62"/>
    <p:sldId id="343" r:id="rId63"/>
    <p:sldId id="344" r:id="rId64"/>
    <p:sldId id="319" r:id="rId65"/>
    <p:sldId id="317" r:id="rId66"/>
    <p:sldId id="297" r:id="rId67"/>
    <p:sldId id="298" r:id="rId68"/>
    <p:sldId id="30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F3FD"/>
    <a:srgbClr val="12D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113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984453-0B81-4A0E-AA33-E9A2409C670F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FF96B4-2CAA-4E5B-8023-1FDB30E94384}">
      <dgm:prSet custT="1"/>
      <dgm:spPr/>
      <dgm:t>
        <a:bodyPr/>
        <a:lstStyle/>
        <a:p>
          <a:pPr algn="ctr" rtl="0"/>
          <a:endParaRPr lang="en-US" sz="3200" b="1" dirty="0" smtClean="0"/>
        </a:p>
        <a:p>
          <a:pPr algn="ctr" rtl="0"/>
          <a:r>
            <a:rPr lang="en-US" sz="3200" b="1" dirty="0" smtClean="0"/>
            <a:t>CALORIMETRY</a:t>
          </a:r>
          <a:br>
            <a:rPr lang="en-US" sz="3200" b="1" dirty="0" smtClean="0"/>
          </a:br>
          <a:endParaRPr lang="en-US" sz="3200" b="1" dirty="0"/>
        </a:p>
      </dgm:t>
    </dgm:pt>
    <dgm:pt modelId="{2BB20848-7A6D-46D7-831E-04AEC52DD045}" type="parTrans" cxnId="{FCD2AC55-C841-497E-B956-D3F8A77740FD}">
      <dgm:prSet/>
      <dgm:spPr/>
      <dgm:t>
        <a:bodyPr/>
        <a:lstStyle/>
        <a:p>
          <a:endParaRPr lang="en-US"/>
        </a:p>
      </dgm:t>
    </dgm:pt>
    <dgm:pt modelId="{15F6A224-B01B-4B55-B0BD-5D26765EFA48}" type="sibTrans" cxnId="{FCD2AC55-C841-497E-B956-D3F8A77740FD}">
      <dgm:prSet/>
      <dgm:spPr/>
      <dgm:t>
        <a:bodyPr/>
        <a:lstStyle/>
        <a:p>
          <a:endParaRPr lang="en-US"/>
        </a:p>
      </dgm:t>
    </dgm:pt>
    <dgm:pt modelId="{3AA53D60-5317-4231-914D-90AF398D3CF5}" type="pres">
      <dgm:prSet presAssocID="{82984453-0B81-4A0E-AA33-E9A2409C670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DCCB1C-DBF0-4A63-A427-A48E25A458DF}" type="pres">
      <dgm:prSet presAssocID="{56FF96B4-2CAA-4E5B-8023-1FDB30E9438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C760AF-3391-4902-8729-DA9F9FB37F19}" type="presOf" srcId="{56FF96B4-2CAA-4E5B-8023-1FDB30E94384}" destId="{51DCCB1C-DBF0-4A63-A427-A48E25A458DF}" srcOrd="0" destOrd="0" presId="urn:microsoft.com/office/officeart/2005/8/layout/vList2"/>
    <dgm:cxn modelId="{FCD2AC55-C841-497E-B956-D3F8A77740FD}" srcId="{82984453-0B81-4A0E-AA33-E9A2409C670F}" destId="{56FF96B4-2CAA-4E5B-8023-1FDB30E94384}" srcOrd="0" destOrd="0" parTransId="{2BB20848-7A6D-46D7-831E-04AEC52DD045}" sibTransId="{15F6A224-B01B-4B55-B0BD-5D26765EFA48}"/>
    <dgm:cxn modelId="{E5FE9B04-A76D-44CB-8560-1DE2ECF82F8D}" type="presOf" srcId="{82984453-0B81-4A0E-AA33-E9A2409C670F}" destId="{3AA53D60-5317-4231-914D-90AF398D3CF5}" srcOrd="0" destOrd="0" presId="urn:microsoft.com/office/officeart/2005/8/layout/vList2"/>
    <dgm:cxn modelId="{D685751C-8813-4E01-B58B-D54E3B91D8F5}" type="presParOf" srcId="{3AA53D60-5317-4231-914D-90AF398D3CF5}" destId="{51DCCB1C-DBF0-4A63-A427-A48E25A458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CE98E8-D7E7-4EE2-BA8D-12495926844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A711FA-CE86-43A4-B709-A469BDA01733}">
      <dgm:prSet custT="1"/>
      <dgm:spPr/>
      <dgm:t>
        <a:bodyPr/>
        <a:lstStyle/>
        <a:p>
          <a:pPr algn="ctr" rtl="0"/>
          <a:r>
            <a:rPr lang="en-US" sz="2400" b="0" dirty="0" smtClean="0"/>
            <a:t>In Summary</a:t>
          </a:r>
          <a:r>
            <a:rPr lang="en-US" sz="4500" b="0" dirty="0" smtClean="0"/>
            <a:t>…</a:t>
          </a:r>
        </a:p>
        <a:p>
          <a:pPr algn="ctr" rtl="0"/>
          <a:r>
            <a:rPr lang="en-US" sz="4500" b="0" dirty="0" smtClean="0"/>
            <a:t>Hess’s Law</a:t>
          </a:r>
          <a:endParaRPr lang="en-US" sz="4500" b="1" dirty="0"/>
        </a:p>
      </dgm:t>
    </dgm:pt>
    <dgm:pt modelId="{D7EEA74D-B590-479F-85E8-DA9A0E15169C}" type="parTrans" cxnId="{98853779-AB9A-43EE-8358-2D94D2A21338}">
      <dgm:prSet/>
      <dgm:spPr/>
      <dgm:t>
        <a:bodyPr/>
        <a:lstStyle/>
        <a:p>
          <a:endParaRPr lang="en-US"/>
        </a:p>
      </dgm:t>
    </dgm:pt>
    <dgm:pt modelId="{43757C65-3F99-4736-A70F-2E3C32BC1452}" type="sibTrans" cxnId="{98853779-AB9A-43EE-8358-2D94D2A21338}">
      <dgm:prSet/>
      <dgm:spPr/>
      <dgm:t>
        <a:bodyPr/>
        <a:lstStyle/>
        <a:p>
          <a:endParaRPr lang="en-US"/>
        </a:p>
      </dgm:t>
    </dgm:pt>
    <dgm:pt modelId="{A645AC20-ED45-4D50-AEF7-80B933A05C56}" type="pres">
      <dgm:prSet presAssocID="{90CE98E8-D7E7-4EE2-BA8D-1249592684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D4AA25-BC56-4AA9-A52D-B40585F17A36}" type="pres">
      <dgm:prSet presAssocID="{DEA711FA-CE86-43A4-B709-A469BDA0173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39C4DD-9EE6-434D-B727-6E80B74F9D62}" type="presOf" srcId="{DEA711FA-CE86-43A4-B709-A469BDA01733}" destId="{64D4AA25-BC56-4AA9-A52D-B40585F17A36}" srcOrd="0" destOrd="0" presId="urn:microsoft.com/office/officeart/2005/8/layout/vList2"/>
    <dgm:cxn modelId="{28057F27-B391-4E8A-AE98-91950375975A}" type="presOf" srcId="{90CE98E8-D7E7-4EE2-BA8D-12495926844B}" destId="{A645AC20-ED45-4D50-AEF7-80B933A05C56}" srcOrd="0" destOrd="0" presId="urn:microsoft.com/office/officeart/2005/8/layout/vList2"/>
    <dgm:cxn modelId="{98853779-AB9A-43EE-8358-2D94D2A21338}" srcId="{90CE98E8-D7E7-4EE2-BA8D-12495926844B}" destId="{DEA711FA-CE86-43A4-B709-A469BDA01733}" srcOrd="0" destOrd="0" parTransId="{D7EEA74D-B590-479F-85E8-DA9A0E15169C}" sibTransId="{43757C65-3F99-4736-A70F-2E3C32BC1452}"/>
    <dgm:cxn modelId="{28625532-45A1-42A1-8939-1792C264DF48}" type="presParOf" srcId="{A645AC20-ED45-4D50-AEF7-80B933A05C56}" destId="{64D4AA25-BC56-4AA9-A52D-B40585F17A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E6348B-9646-4E63-A2FB-BF0D19A5DBB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8C9DC4B-9A01-47FC-B0B3-099BA097C29E}">
      <dgm:prSet/>
      <dgm:spPr/>
      <dgm:t>
        <a:bodyPr/>
        <a:lstStyle/>
        <a:p>
          <a:pPr rtl="0"/>
          <a:r>
            <a:rPr lang="en-US" b="1" dirty="0" smtClean="0"/>
            <a:t>An example…</a:t>
          </a:r>
          <a:endParaRPr lang="en-US" dirty="0"/>
        </a:p>
      </dgm:t>
    </dgm:pt>
    <dgm:pt modelId="{3CCDFA67-4A4B-468F-A6BD-B312699EAD31}" type="parTrans" cxnId="{A8E8F0BA-7B2A-45F9-B6B8-F409B934E53B}">
      <dgm:prSet/>
      <dgm:spPr/>
      <dgm:t>
        <a:bodyPr/>
        <a:lstStyle/>
        <a:p>
          <a:endParaRPr lang="en-US"/>
        </a:p>
      </dgm:t>
    </dgm:pt>
    <dgm:pt modelId="{81A1B6FA-10AB-46F9-BD78-16F9A5577F10}" type="sibTrans" cxnId="{A8E8F0BA-7B2A-45F9-B6B8-F409B934E53B}">
      <dgm:prSet/>
      <dgm:spPr/>
      <dgm:t>
        <a:bodyPr/>
        <a:lstStyle/>
        <a:p>
          <a:endParaRPr lang="en-US"/>
        </a:p>
      </dgm:t>
    </dgm:pt>
    <dgm:pt modelId="{A782C603-D636-4CB5-94CE-A916252294C0}" type="pres">
      <dgm:prSet presAssocID="{A0E6348B-9646-4E63-A2FB-BF0D19A5DBB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39A821-B6A7-4D9A-9B81-C429758F45D3}" type="pres">
      <dgm:prSet presAssocID="{08C9DC4B-9A01-47FC-B0B3-099BA097C29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E8F0BA-7B2A-45F9-B6B8-F409B934E53B}" srcId="{A0E6348B-9646-4E63-A2FB-BF0D19A5DBBA}" destId="{08C9DC4B-9A01-47FC-B0B3-099BA097C29E}" srcOrd="0" destOrd="0" parTransId="{3CCDFA67-4A4B-468F-A6BD-B312699EAD31}" sibTransId="{81A1B6FA-10AB-46F9-BD78-16F9A5577F10}"/>
    <dgm:cxn modelId="{B7845570-F7F4-40CC-9A53-B4E99A75F713}" type="presOf" srcId="{A0E6348B-9646-4E63-A2FB-BF0D19A5DBBA}" destId="{A782C603-D636-4CB5-94CE-A916252294C0}" srcOrd="0" destOrd="0" presId="urn:microsoft.com/office/officeart/2005/8/layout/vList2"/>
    <dgm:cxn modelId="{02C9FD4A-0708-4A61-8084-9EDE2542741D}" type="presOf" srcId="{08C9DC4B-9A01-47FC-B0B3-099BA097C29E}" destId="{5E39A821-B6A7-4D9A-9B81-C429758F45D3}" srcOrd="0" destOrd="0" presId="urn:microsoft.com/office/officeart/2005/8/layout/vList2"/>
    <dgm:cxn modelId="{E06789E1-4478-4EEE-96CE-6C0B14DB4A05}" type="presParOf" srcId="{A782C603-D636-4CB5-94CE-A916252294C0}" destId="{5E39A821-B6A7-4D9A-9B81-C429758F45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CCB1C-DBF0-4A63-A427-A48E25A458DF}">
      <dsp:nvSpPr>
        <dsp:cNvPr id="0" name=""/>
        <dsp:cNvSpPr/>
      </dsp:nvSpPr>
      <dsp:spPr>
        <a:xfrm>
          <a:off x="0" y="263"/>
          <a:ext cx="6471138" cy="6852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b="1" kern="1200" dirty="0" smtClean="0"/>
        </a:p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CALORIMETRY</a:t>
          </a:r>
          <a:br>
            <a:rPr lang="en-US" sz="3200" b="1" kern="1200" dirty="0" smtClean="0"/>
          </a:br>
          <a:endParaRPr lang="en-US" sz="3200" b="1" kern="1200" dirty="0"/>
        </a:p>
      </dsp:txBody>
      <dsp:txXfrm>
        <a:off x="33452" y="33715"/>
        <a:ext cx="6404234" cy="618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4AA25-BC56-4AA9-A52D-B40585F17A36}">
      <dsp:nvSpPr>
        <dsp:cNvPr id="0" name=""/>
        <dsp:cNvSpPr/>
      </dsp:nvSpPr>
      <dsp:spPr>
        <a:xfrm>
          <a:off x="0" y="295"/>
          <a:ext cx="6611815" cy="159960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In Summary</a:t>
          </a:r>
          <a:r>
            <a:rPr lang="en-US" sz="4500" b="0" kern="1200" dirty="0" smtClean="0"/>
            <a:t>…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b="0" kern="1200" dirty="0" smtClean="0"/>
            <a:t>Hess’s Law</a:t>
          </a:r>
          <a:endParaRPr lang="en-US" sz="4500" b="1" kern="1200" dirty="0"/>
        </a:p>
      </dsp:txBody>
      <dsp:txXfrm>
        <a:off x="78086" y="78381"/>
        <a:ext cx="6455643" cy="14434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9A821-B6A7-4D9A-9B81-C429758F45D3}">
      <dsp:nvSpPr>
        <dsp:cNvPr id="0" name=""/>
        <dsp:cNvSpPr/>
      </dsp:nvSpPr>
      <dsp:spPr>
        <a:xfrm>
          <a:off x="0" y="3607"/>
          <a:ext cx="6611815" cy="98338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1" kern="1200" dirty="0" smtClean="0"/>
            <a:t>An example…</a:t>
          </a:r>
          <a:endParaRPr lang="en-US" sz="4100" kern="1200" dirty="0"/>
        </a:p>
      </dsp:txBody>
      <dsp:txXfrm>
        <a:off x="48005" y="51612"/>
        <a:ext cx="6515805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jpeg"/><Relationship Id="rId1" Type="http://schemas.openxmlformats.org/officeDocument/2006/relationships/image" Target="../media/image64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437FE-B50F-42BB-B205-B79F51E45935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944D5-050B-4EEA-9F9D-DDE0F3AE59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5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54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24CAFD-25D3-4117-8F30-C9162B9241ED}" type="slidenum">
              <a:rPr lang="en-US" altLang="en-US" sz="1100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en-US" sz="1100" smtClean="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C357CF-082A-4636-89AE-6B613F7D990D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0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8975"/>
            <a:ext cx="4572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2536"/>
            <a:ext cx="5028579" cy="411621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FFCE782-2DBC-42FD-9475-FA5EB4504099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70338" y="8772525"/>
            <a:ext cx="3038475" cy="4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30" tIns="46415" rIns="92830" bIns="46415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6B7C42-AD77-455D-94B2-FA91536F9C0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82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 idx="4294967295"/>
          </p:nvPr>
        </p:nvSpPr>
        <p:spPr>
          <a:xfrm>
            <a:off x="0" y="0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>
                <a:latin typeface="Verdana" charset="0"/>
              </a:rPr>
              <a:t>Chapter 8: Thermochemistry: Chemical Energy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4294967295"/>
          </p:nvPr>
        </p:nvSpPr>
        <p:spPr>
          <a:xfrm>
            <a:off x="3970338" y="0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>
              <a:defRPr/>
            </a:pPr>
            <a:fld id="{CA385DEB-35AE-4CE8-9402-859C97E5A579}" type="datetime1">
              <a:rPr lang="en-US" sz="1200">
                <a:latin typeface="Verdana" pitchFamily="34" charset="0"/>
              </a:rPr>
              <a:pPr>
                <a:defRPr/>
              </a:pPr>
              <a:t>12/13/2019</a:t>
            </a:fld>
            <a:endParaRPr lang="en-US" sz="1200">
              <a:latin typeface="Verdana" pitchFamily="34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0" y="8772525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1200">
                <a:latin typeface="Verdana" pitchFamily="34" charset="0"/>
              </a:rPr>
              <a:t>Copyright © 2010 Pearson Prentice Hall, Inc.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063" indent="-28892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8875" indent="-23177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013" indent="-23177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7563" indent="-23177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47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19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91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63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4AB6FB-5494-4BAF-BB39-FE5B33A6DBF8}" type="slidenum">
              <a:rPr lang="en-US" altLang="en-US" sz="1200">
                <a:latin typeface="Verdana" panose="020B0604030504040204" pitchFamily="34" charset="0"/>
                <a:ea typeface="ＭＳ Ｐゴシック" panose="020B0600070205080204" pitchFamily="34" charset="-128"/>
              </a:rPr>
              <a:pPr/>
              <a:t>28</a:t>
            </a:fld>
            <a:endParaRPr lang="en-US" altLang="en-US" sz="1200"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/>
              <a:t>Restating the first law.</a:t>
            </a:r>
          </a:p>
        </p:txBody>
      </p:sp>
    </p:spTree>
    <p:extLst>
      <p:ext uri="{BB962C8B-B14F-4D97-AF65-F5344CB8AC3E}">
        <p14:creationId xmlns:p14="http://schemas.microsoft.com/office/powerpoint/2010/main" val="587597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 idx="4294967295"/>
          </p:nvPr>
        </p:nvSpPr>
        <p:spPr>
          <a:xfrm>
            <a:off x="0" y="0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>
                <a:latin typeface="Verdana" charset="0"/>
              </a:rPr>
              <a:t>Chapter 8: Thermochemistry: Chemical Energy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4294967295"/>
          </p:nvPr>
        </p:nvSpPr>
        <p:spPr>
          <a:xfrm>
            <a:off x="3970338" y="0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>
              <a:defRPr/>
            </a:pPr>
            <a:fld id="{BD9FCD35-653D-4561-AD26-30E4B856E4D5}" type="datetime1">
              <a:rPr lang="en-US" sz="1200">
                <a:latin typeface="Verdana" pitchFamily="34" charset="0"/>
              </a:rPr>
              <a:pPr>
                <a:defRPr/>
              </a:pPr>
              <a:t>12/13/2019</a:t>
            </a:fld>
            <a:endParaRPr lang="en-US" sz="1200">
              <a:latin typeface="Verdana" pitchFamily="34" charset="0"/>
            </a:endParaRP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0" y="8772525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1200">
                <a:latin typeface="Verdana" pitchFamily="34" charset="0"/>
              </a:rPr>
              <a:t>Copyright © 2010 Pearson Prentice Hall, Inc.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063" indent="-28892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8875" indent="-23177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013" indent="-23177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7563" indent="-23177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47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19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91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63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E28EC7-44B7-4EA1-A287-840983E8F79F}" type="slidenum">
              <a:rPr lang="en-US" altLang="en-US" sz="1200">
                <a:latin typeface="Verdana" panose="020B0604030504040204" pitchFamily="34" charset="0"/>
                <a:ea typeface="ＭＳ Ｐゴシック" panose="020B0600070205080204" pitchFamily="34" charset="-128"/>
              </a:rPr>
              <a:pPr/>
              <a:t>29</a:t>
            </a:fld>
            <a:endParaRPr lang="en-US" altLang="en-US" sz="1200"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4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 idx="4294967295"/>
          </p:nvPr>
        </p:nvSpPr>
        <p:spPr>
          <a:xfrm>
            <a:off x="0" y="0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>
                <a:latin typeface="Verdana" charset="0"/>
              </a:rPr>
              <a:t>Chapter 8: Thermochemistry: Chemical Energy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4294967295"/>
          </p:nvPr>
        </p:nvSpPr>
        <p:spPr>
          <a:xfrm>
            <a:off x="3970338" y="0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>
              <a:defRPr/>
            </a:pPr>
            <a:fld id="{61FF6359-971D-4657-9445-EA7BDB47850E}" type="datetime1">
              <a:rPr lang="en-US" sz="1200">
                <a:latin typeface="Verdana" pitchFamily="34" charset="0"/>
              </a:rPr>
              <a:pPr>
                <a:defRPr/>
              </a:pPr>
              <a:t>12/13/2019</a:t>
            </a:fld>
            <a:endParaRPr lang="en-US" sz="1200">
              <a:latin typeface="Verdana" pitchFamily="34" charset="0"/>
            </a:endParaRP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0" y="8772525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sz="1200">
                <a:latin typeface="Verdana" pitchFamily="34" charset="0"/>
              </a:rPr>
              <a:t>Copyright © 2010 Pearson Prentice Hall, Inc.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830" tIns="46415" rIns="92830" bIns="46415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4063" indent="-28892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58875" indent="-23177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24013" indent="-23177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87563" indent="-231775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447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19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591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16363" indent="-231775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A6EFEA-533A-45A1-81BA-F1F4CC13CE0B}" type="slidenum">
              <a:rPr lang="en-US" altLang="en-US" sz="1200">
                <a:latin typeface="Verdana" panose="020B0604030504040204" pitchFamily="34" charset="0"/>
                <a:ea typeface="ＭＳ Ｐゴシック" panose="020B0600070205080204" pitchFamily="34" charset="-128"/>
              </a:rPr>
              <a:pPr/>
              <a:t>30</a:t>
            </a:fld>
            <a:endParaRPr lang="en-US" altLang="en-US" sz="1200"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65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4364" y="794792"/>
            <a:ext cx="4612378" cy="3210393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7148"/>
            <a:ext cx="5028579" cy="3849037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5" rIns="91409" bIns="45705" anchor="b"/>
          <a:lstStyle>
            <a:lvl1pPr defTabSz="923925"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3925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3925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3925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3925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92392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92392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92392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92392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A74F083A-E8EA-42ED-B306-F235507DFDA5}" type="slidenum">
              <a:rPr lang="en-US" altLang="en-US" sz="1200" b="0">
                <a:ea typeface="MS PGothic" pitchFamily="34" charset="-128"/>
              </a:rPr>
              <a:pPr algn="r"/>
              <a:t>40</a:t>
            </a:fld>
            <a:endParaRPr lang="en-US" altLang="en-US" sz="1200" b="0">
              <a:ea typeface="MS PGothic" pitchFamily="34" charset="-128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7412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5" rIns="91409" bIns="45705"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795338"/>
            <a:ext cx="4635500" cy="3209925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7251"/>
            <a:ext cx="5028579" cy="384903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027" y="8685071"/>
            <a:ext cx="2972421" cy="45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/>
          <a:lstStyle>
            <a:lvl1pPr algn="l">
              <a:lnSpc>
                <a:spcPct val="90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677" indent="-284562" algn="l">
              <a:lnSpc>
                <a:spcPct val="90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1376" indent="-228275" algn="l">
              <a:lnSpc>
                <a:spcPct val="90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99490" indent="-228275" algn="l">
              <a:lnSpc>
                <a:spcPct val="90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6041" indent="-228275" algn="l">
              <a:lnSpc>
                <a:spcPct val="90000"/>
              </a:lnSpc>
              <a:spcBef>
                <a:spcPct val="4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06337" indent="-228275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56633" indent="-228275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06930" indent="-228275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57226" indent="-228275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fld id="{9EB3C4F3-AC61-4A50-BB8E-F10B0F561B6E}" type="slidenum">
              <a:rPr lang="en-US" altLang="en-US"/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9pPr>
          </a:lstStyle>
          <a:p>
            <a:pPr>
              <a:defRPr/>
            </a:pPr>
            <a:fld id="{74786F99-48F1-4205-ACBC-408FC451FCA1}" type="datetime1">
              <a:rPr lang="en-US" sz="1200">
                <a:latin typeface="Verdana" pitchFamily="34" charset="0"/>
              </a:rPr>
              <a:pPr>
                <a:defRPr/>
              </a:pPr>
              <a:t>12/13/2019</a:t>
            </a:fld>
            <a:endParaRPr lang="en-US" sz="1200">
              <a:latin typeface="Verdana" pitchFamily="34" charset="0"/>
            </a:endParaRPr>
          </a:p>
        </p:txBody>
      </p:sp>
      <p:sp>
        <p:nvSpPr>
          <p:cNvPr id="78851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9pPr>
          </a:lstStyle>
          <a:p>
            <a:pPr>
              <a:defRPr/>
            </a:pPr>
            <a:r>
              <a:rPr lang="en-US" sz="1200">
                <a:latin typeface="Verdana" pitchFamily="34" charset="0"/>
              </a:rPr>
              <a:t>Copyright © 2010 Pearson Prentice Hall, Inc.</a:t>
            </a:r>
          </a:p>
        </p:txBody>
      </p:sp>
      <p:sp>
        <p:nvSpPr>
          <p:cNvPr id="7885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53916017-3CAA-46D5-9249-2D20F16DBB6A}" type="slidenum">
              <a:rPr lang="en-US" altLang="en-US" sz="1200" smtClean="0">
                <a:latin typeface="Verdana" panose="020B0604030504040204" pitchFamily="34" charset="0"/>
                <a:ea typeface="ＭＳ Ｐゴシック" panose="020B0600070205080204" pitchFamily="34" charset="-128"/>
              </a:rPr>
              <a:pPr eaLnBrk="1" hangingPunct="1">
                <a:defRPr/>
              </a:pPr>
              <a:t>43</a:t>
            </a:fld>
            <a:endParaRPr lang="en-US" altLang="en-US" sz="1200" smtClean="0"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55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885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8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9pPr>
          </a:lstStyle>
          <a:p>
            <a:pPr>
              <a:defRPr/>
            </a:pPr>
            <a:fld id="{97DF3EB0-76FA-407E-9ABD-485883530875}" type="datetime1">
              <a:rPr lang="en-US" sz="1200">
                <a:latin typeface="Verdana" pitchFamily="34" charset="0"/>
              </a:rPr>
              <a:pPr>
                <a:defRPr/>
              </a:pPr>
              <a:t>12/13/2019</a:t>
            </a:fld>
            <a:endParaRPr lang="en-US" sz="1200">
              <a:latin typeface="Verdana" pitchFamily="34" charset="0"/>
            </a:endParaRPr>
          </a:p>
        </p:txBody>
      </p:sp>
      <p:sp>
        <p:nvSpPr>
          <p:cNvPr id="81923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9pPr>
          </a:lstStyle>
          <a:p>
            <a:pPr>
              <a:defRPr/>
            </a:pPr>
            <a:r>
              <a:rPr lang="en-US" sz="1200">
                <a:latin typeface="Verdana" pitchFamily="34" charset="0"/>
              </a:rPr>
              <a:t>Copyright © 2010 Pearson Prentice Hall, Inc.</a:t>
            </a:r>
          </a:p>
        </p:txBody>
      </p:sp>
      <p:sp>
        <p:nvSpPr>
          <p:cNvPr id="8192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A3C28EB8-A348-46D8-9893-DB81CBE79C4F}" type="slidenum">
              <a:rPr lang="en-US" altLang="en-US" sz="1200" smtClean="0">
                <a:latin typeface="Verdana" panose="020B0604030504040204" pitchFamily="34" charset="0"/>
                <a:ea typeface="ＭＳ Ｐゴシック" panose="020B0600070205080204" pitchFamily="34" charset="-128"/>
              </a:rPr>
              <a:pPr eaLnBrk="1" hangingPunct="1">
                <a:defRPr/>
              </a:pPr>
              <a:t>44</a:t>
            </a:fld>
            <a:endParaRPr lang="en-US" altLang="en-US" sz="1200" smtClean="0"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b="1"/>
              <a:t>Strong</a:t>
            </a:r>
            <a:r>
              <a:rPr lang="en-US"/>
              <a:t> acids are </a:t>
            </a:r>
            <a:r>
              <a:rPr lang="en-US" b="1"/>
              <a:t>strong</a:t>
            </a:r>
            <a:r>
              <a:rPr lang="en-US"/>
              <a:t> electrolytes (which is why they are called </a:t>
            </a:r>
            <a:r>
              <a:rPr lang="en-US" b="1"/>
              <a:t>strong</a:t>
            </a:r>
            <a:r>
              <a:rPr lang="en-US"/>
              <a:t> acids!). These are typically called the 6 common strong acids. There are other strong acids.</a:t>
            </a:r>
          </a:p>
        </p:txBody>
      </p:sp>
    </p:spTree>
    <p:extLst>
      <p:ext uri="{BB962C8B-B14F-4D97-AF65-F5344CB8AC3E}">
        <p14:creationId xmlns:p14="http://schemas.microsoft.com/office/powerpoint/2010/main" val="62816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Grp="1" noChangeArrowheads="1"/>
          </p:cNvSpPr>
          <p:nvPr>
            <p:ph type="dt" sz="quarter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9pPr>
          </a:lstStyle>
          <a:p>
            <a:pPr>
              <a:defRPr/>
            </a:pPr>
            <a:fld id="{D48EEDDD-2079-48AE-B77B-B7CE0844E526}" type="datetime1">
              <a:rPr lang="en-US" sz="1200">
                <a:latin typeface="Verdana" pitchFamily="34" charset="0"/>
              </a:rPr>
              <a:pPr>
                <a:defRPr/>
              </a:pPr>
              <a:t>12/13/2019</a:t>
            </a:fld>
            <a:endParaRPr lang="en-US" sz="1200">
              <a:latin typeface="Verdana" pitchFamily="34" charset="0"/>
            </a:endParaRPr>
          </a:p>
        </p:txBody>
      </p:sp>
      <p:sp>
        <p:nvSpPr>
          <p:cNvPr id="82947" name="Rectangle 6"/>
          <p:cNvSpPr>
            <a:spLocks noGrp="1" noChangeArrowheads="1"/>
          </p:cNvSpPr>
          <p:nvPr>
            <p:ph type="ftr" sz="quarter" idx="4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1pPr>
            <a:lvl2pPr marL="754243" indent="-29009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2pPr>
            <a:lvl3pPr marL="1160374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3pPr>
            <a:lvl4pPr marL="1624523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4pPr>
            <a:lvl5pPr marL="2088672" indent="-2320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5pPr>
            <a:lvl6pPr marL="2552822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6pPr>
            <a:lvl7pPr marL="301697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7pPr>
            <a:lvl8pPr marL="3481121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8pPr>
            <a:lvl9pPr marL="3945270" indent="-23207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1" charset="-128"/>
              </a:defRPr>
            </a:lvl9pPr>
          </a:lstStyle>
          <a:p>
            <a:pPr>
              <a:defRPr/>
            </a:pPr>
            <a:r>
              <a:rPr lang="en-US" sz="1200">
                <a:latin typeface="Verdana" pitchFamily="34" charset="0"/>
              </a:rPr>
              <a:t>Copyright © 2010 Pearson Prentice Hall, Inc.</a:t>
            </a:r>
          </a:p>
        </p:txBody>
      </p:sp>
      <p:sp>
        <p:nvSpPr>
          <p:cNvPr id="8294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4063" indent="-28892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58875" indent="-2317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24013" indent="-2317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87563" indent="-2317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447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019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591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16363" indent="-231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fld id="{60147C34-AB5B-45C5-A8EF-5598FF948772}" type="slidenum">
              <a:rPr lang="en-US" altLang="en-US" sz="1200" smtClean="0">
                <a:latin typeface="Verdana" panose="020B0604030504040204" pitchFamily="34" charset="0"/>
                <a:ea typeface="ＭＳ Ｐゴシック" panose="020B0600070205080204" pitchFamily="34" charset="-128"/>
              </a:rPr>
              <a:pPr eaLnBrk="1" hangingPunct="1">
                <a:defRPr/>
              </a:pPr>
              <a:t>45</a:t>
            </a:fld>
            <a:endParaRPr lang="en-US" altLang="en-US" sz="1200" smtClean="0"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79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5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35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3190" y="691734"/>
            <a:ext cx="4531622" cy="3416508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C7346-84E2-4D0D-A31B-86095B735C46}" type="slidenum">
              <a:rPr lang="en-US" smtClean="0">
                <a:latin typeface="Arial" pitchFamily="34" charset="0"/>
                <a:cs typeface="Arial" pitchFamily="34" charset="0"/>
              </a:rPr>
              <a:pPr/>
              <a:t>49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E6279C-3C67-492B-BF5A-27545FA89548}" type="slidenum">
              <a:rPr lang="en-US" smtClean="0">
                <a:latin typeface="Arial" pitchFamily="34" charset="0"/>
                <a:cs typeface="Arial" pitchFamily="34" charset="0"/>
              </a:rPr>
              <a:pPr/>
              <a:t>50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C59E83-8BF9-40B5-A2B1-64BF2F8A3DD6}" type="slidenum">
              <a:rPr lang="en-US" smtClean="0">
                <a:latin typeface="Arial" pitchFamily="34" charset="0"/>
                <a:cs typeface="Arial" pitchFamily="34" charset="0"/>
              </a:rPr>
              <a:pPr/>
              <a:t>51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729CEE-A648-4659-B6DF-D26A9366BAF5}" type="slidenum">
              <a:rPr lang="en-US" smtClean="0">
                <a:latin typeface="Arial" pitchFamily="34" charset="0"/>
                <a:cs typeface="Arial" pitchFamily="34" charset="0"/>
              </a:rPr>
              <a:pPr/>
              <a:t>52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4742" y="691734"/>
            <a:ext cx="4530070" cy="341650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4488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46B2B6-B2E4-4021-B1F5-3EAAF472E36D}" type="slidenum">
              <a:rPr lang="en-US" smtClean="0">
                <a:latin typeface="Arial" pitchFamily="34" charset="0"/>
                <a:cs typeface="Arial" pitchFamily="34" charset="0"/>
              </a:rPr>
              <a:pPr/>
              <a:t>53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4742" y="691734"/>
            <a:ext cx="4530070" cy="341650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4025"/>
            <a:ext cx="5028579" cy="4114488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334D4F-B757-4617-8B73-C698C7DDBBE5}" type="slidenum">
              <a:rPr lang="en-US" altLang="en-US" smtClean="0"/>
              <a:pPr>
                <a:spcBef>
                  <a:spcPct val="0"/>
                </a:spcBef>
              </a:pPr>
              <a:t>54</a:t>
            </a:fld>
            <a:endParaRPr lang="en-US" altLang="en-US" smtClean="0"/>
          </a:p>
        </p:txBody>
      </p:sp>
      <p:sp>
        <p:nvSpPr>
          <p:cNvPr id="901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131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CAAEF0-3235-4EF4-B0F6-E8CA04CA2DAE}" type="slidenum">
              <a:rPr lang="en-US" altLang="en-US" smtClean="0"/>
              <a:pPr>
                <a:spcBef>
                  <a:spcPct val="0"/>
                </a:spcBef>
              </a:pPr>
              <a:t>55</a:t>
            </a:fld>
            <a:endParaRPr lang="en-US" altLang="en-US" smtClean="0"/>
          </a:p>
        </p:txBody>
      </p:sp>
      <p:sp>
        <p:nvSpPr>
          <p:cNvPr id="921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3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414" y="8684381"/>
            <a:ext cx="2972098" cy="45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20" tIns="44859" rIns="89720" bIns="44859"/>
          <a:lstStyle>
            <a:lvl1pPr>
              <a:defRPr sz="2600" b="1">
                <a:solidFill>
                  <a:srgbClr val="FAFD00"/>
                </a:solidFill>
                <a:latin typeface="Arial" pitchFamily="34" charset="0"/>
              </a:defRPr>
            </a:lvl1pPr>
            <a:lvl2pPr marL="702756" indent="-270291">
              <a:defRPr sz="2600" b="1">
                <a:solidFill>
                  <a:srgbClr val="FAFD00"/>
                </a:solidFill>
                <a:latin typeface="Arial" pitchFamily="34" charset="0"/>
              </a:defRPr>
            </a:lvl2pPr>
            <a:lvl3pPr marL="1081164" indent="-216233">
              <a:defRPr sz="2600" b="1">
                <a:solidFill>
                  <a:srgbClr val="FAFD00"/>
                </a:solidFill>
                <a:latin typeface="Arial" pitchFamily="34" charset="0"/>
              </a:defRPr>
            </a:lvl3pPr>
            <a:lvl4pPr marL="1513629" indent="-216233">
              <a:defRPr sz="2600" b="1">
                <a:solidFill>
                  <a:srgbClr val="FAFD00"/>
                </a:solidFill>
                <a:latin typeface="Arial" pitchFamily="34" charset="0"/>
              </a:defRPr>
            </a:lvl4pPr>
            <a:lvl5pPr marL="1946095" indent="-216233">
              <a:defRPr sz="2600" b="1">
                <a:solidFill>
                  <a:srgbClr val="FAFD00"/>
                </a:solidFill>
                <a:latin typeface="Arial" pitchFamily="34" charset="0"/>
              </a:defRPr>
            </a:lvl5pPr>
            <a:lvl6pPr marL="2378560" indent="-216233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AFD00"/>
                </a:solidFill>
                <a:latin typeface="Arial" pitchFamily="34" charset="0"/>
              </a:defRPr>
            </a:lvl6pPr>
            <a:lvl7pPr marL="2811026" indent="-216233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AFD00"/>
                </a:solidFill>
                <a:latin typeface="Arial" pitchFamily="34" charset="0"/>
              </a:defRPr>
            </a:lvl7pPr>
            <a:lvl8pPr marL="3243491" indent="-216233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AFD00"/>
                </a:solidFill>
                <a:latin typeface="Arial" pitchFamily="34" charset="0"/>
              </a:defRPr>
            </a:lvl8pPr>
            <a:lvl9pPr marL="3675957" indent="-216233" algn="ctr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FAFD00"/>
                </a:solidFill>
                <a:latin typeface="Arial" pitchFamily="34" charset="0"/>
              </a:defRPr>
            </a:lvl9pPr>
          </a:lstStyle>
          <a:p>
            <a:fld id="{064A7B8E-89F3-49E5-928E-E47C6E4B2473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 idx="4294967295"/>
          </p:nvPr>
        </p:nvSpPr>
        <p:spPr>
          <a:xfrm>
            <a:off x="0" y="0"/>
            <a:ext cx="3170238" cy="4794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300">
                <a:latin typeface="Verdana" charset="0"/>
              </a:rPr>
              <a:t>Chapter 9: Gases: Their Properties and Behavior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4294967295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fld id="{F0E50129-28B9-4780-9666-9027B9051F8D}" type="datetime1">
              <a:rPr lang="en-US" sz="1300">
                <a:latin typeface="Verdana" pitchFamily="34" charset="0"/>
              </a:rPr>
              <a:pPr algn="ctr">
                <a:defRPr/>
              </a:pPr>
              <a:t>12/13/2019</a:t>
            </a:fld>
            <a:endParaRPr lang="en-US" sz="1300">
              <a:latin typeface="Verdana" pitchFamily="34" charset="0"/>
            </a:endParaRPr>
          </a:p>
        </p:txBody>
      </p:sp>
      <p:sp>
        <p:nvSpPr>
          <p:cNvPr id="55300" name="Rectangle 6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r>
              <a:rPr lang="en-US" sz="1300">
                <a:latin typeface="Verdana" pitchFamily="34" charset="0"/>
              </a:rPr>
              <a:t>Copyright © 2010 Pearson Prentice Hall, Inc.</a:t>
            </a:r>
          </a:p>
        </p:txBody>
      </p:sp>
      <p:sp>
        <p:nvSpPr>
          <p:cNvPr id="55301" name="Rectangle 7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661" tIns="48331" rIns="96661" bIns="48331"/>
          <a:lstStyle>
            <a:lvl1pPr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84225" indent="-301625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208088" indent="-24130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90688" indent="-24130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174875" indent="-24130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632075" indent="-2413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3089275" indent="-2413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546475" indent="-2413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4003675" indent="-2413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fld id="{DE91F748-96BB-4FFF-B18C-2BC303AE96DE}" type="slidenum">
              <a:rPr lang="en-US" altLang="en-US" sz="1300" smtClean="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pPr algn="ctr">
                <a:defRPr/>
              </a:pPr>
              <a:t>62</a:t>
            </a:fld>
            <a:endParaRPr lang="en-US" altLang="en-US" sz="1300" smtClean="0">
              <a:solidFill>
                <a:schemeClr val="tx1"/>
              </a:solidFill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05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180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 idx="4294967295"/>
          </p:nvPr>
        </p:nvSpPr>
        <p:spPr>
          <a:xfrm>
            <a:off x="0" y="0"/>
            <a:ext cx="3170238" cy="4794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1300">
                <a:latin typeface="Verdana" charset="0"/>
              </a:rPr>
              <a:t>Chapter 9: Gases: Their Properties and Behavior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4294967295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fld id="{C08EFCE9-2041-4BD4-B5B7-5C91C9582079}" type="datetime1">
              <a:rPr lang="en-US" sz="1300">
                <a:latin typeface="Verdana" pitchFamily="34" charset="0"/>
              </a:rPr>
              <a:pPr algn="ctr">
                <a:defRPr/>
              </a:pPr>
              <a:t>12/13/2019</a:t>
            </a:fld>
            <a:endParaRPr lang="en-US" sz="1300">
              <a:latin typeface="Verdana" pitchFamily="34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661" tIns="48331" rIns="96661" bIns="48331"/>
          <a:lstStyle>
            <a:lvl1pPr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658184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141490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624796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08102" indent="-241653" algn="ctr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r>
              <a:rPr lang="en-US" sz="1300">
                <a:latin typeface="Verdana" pitchFamily="34" charset="0"/>
              </a:rPr>
              <a:t>Copyright © 2010 Pearson Prentice Hall, Inc.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661" tIns="48331" rIns="96661" bIns="48331"/>
          <a:lstStyle>
            <a:lvl1pPr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84225" indent="-301625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208088" indent="-24130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90688" indent="-24130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174875" indent="-24130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632075" indent="-2413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3089275" indent="-2413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546475" indent="-2413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4003675" indent="-2413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fld id="{5CF7A617-9E49-4895-BFF8-5A0641F84DDD}" type="slidenum">
              <a:rPr lang="en-US" altLang="en-US" sz="1300" smtClean="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pPr algn="ctr">
                <a:defRPr/>
              </a:pPr>
              <a:t>63</a:t>
            </a:fld>
            <a:endParaRPr lang="en-US" altLang="en-US" sz="1300" smtClean="0">
              <a:solidFill>
                <a:schemeClr val="tx1"/>
              </a:solidFill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000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31731" indent="-28143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25741" indent="-22514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576037" indent="-22514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26333" indent="-22514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476630" indent="-22514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26926" indent="-22514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377222" indent="-22514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27518" indent="-22514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E2BD294-037C-4BEF-86DD-FBB2095E664C}" type="slidenum">
              <a:rPr lang="en-US" altLang="en-US" smtClean="0"/>
              <a:pPr eaLnBrk="1" hangingPunct="1">
                <a:spcBef>
                  <a:spcPct val="0"/>
                </a:spcBef>
              </a:pPr>
              <a:t>64</a:t>
            </a:fld>
            <a:endParaRPr lang="en-US" alt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 anchor="b"/>
          <a:lstStyle/>
          <a:p>
            <a:pPr algn="r"/>
            <a:fld id="{5BAD1916-8F32-4B9D-8CCD-363FF76484FA}" type="slidenum">
              <a:rPr lang="en-US" sz="1200" b="0">
                <a:ea typeface="ＭＳ Ｐゴシック"/>
                <a:cs typeface="ＭＳ Ｐゴシック"/>
              </a:rPr>
              <a:pPr algn="r"/>
              <a:t>18</a:t>
            </a:fld>
            <a:endParaRPr lang="en-US" sz="1200" b="0">
              <a:ea typeface="ＭＳ Ｐゴシック"/>
              <a:cs typeface="ＭＳ Ｐゴシック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 lIns="91435" tIns="45718" rIns="91435" bIns="45718"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25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5CF1A-8FD7-42D3-8421-AA151FC1F0D7}" type="datetimeFigureOut">
              <a:rPr lang="en-US" smtClean="0"/>
              <a:pPr/>
              <a:t>12/13/2019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1E078-98E7-4168-BAF0-0E167E48392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tags" Target="../tags/tag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18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9.jpeg"/><Relationship Id="rId9" Type="http://schemas.microsoft.com/office/2007/relationships/diagramDrawing" Target="../diagrams/drawing1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jpeg"/><Relationship Id="rId5" Type="http://schemas.openxmlformats.org/officeDocument/2006/relationships/hyperlink" Target="file:///E:\Media\Movies\13M02AN1.MOV" TargetMode="External"/><Relationship Id="rId4" Type="http://schemas.openxmlformats.org/officeDocument/2006/relationships/image" Target="../media/image3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3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40.jpeg"/><Relationship Id="rId5" Type="http://schemas.openxmlformats.org/officeDocument/2006/relationships/hyperlink" Target="file:///D:\Media\Movies\04Z01VD2.MOV" TargetMode="External"/><Relationship Id="rId4" Type="http://schemas.openxmlformats.org/officeDocument/2006/relationships/image" Target="../media/image3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1.jpeg"/><Relationship Id="rId5" Type="http://schemas.openxmlformats.org/officeDocument/2006/relationships/image" Target="../media/image43.jpeg"/><Relationship Id="rId4" Type="http://schemas.openxmlformats.org/officeDocument/2006/relationships/hyperlink" Target="file:///D:\Media\Movies\04Z01VD1.MOV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.bin"/><Relationship Id="rId2" Type="http://schemas.openxmlformats.org/officeDocument/2006/relationships/tags" Target="../tags/tag2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47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jpe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6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5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66.wmf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64.wmf"/><Relationship Id="rId10" Type="http://schemas.openxmlformats.org/officeDocument/2006/relationships/image" Target="../media/image67.wmf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9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77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6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75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09600"/>
            <a:ext cx="7924800" cy="3962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General and Analytical Chemistry I</a:t>
            </a:r>
            <a:br>
              <a:rPr lang="en-US" dirty="0" smtClean="0"/>
            </a:br>
            <a:r>
              <a:rPr lang="en-US" dirty="0" smtClean="0"/>
              <a:t>CHMG-141</a:t>
            </a:r>
            <a:br>
              <a:rPr lang="en-US" dirty="0" smtClean="0"/>
            </a:br>
            <a:r>
              <a:rPr lang="en-US" sz="2700" dirty="0" smtClean="0"/>
              <a:t>with Dr. Bailey</a:t>
            </a:r>
            <a:br>
              <a:rPr lang="en-US" sz="2700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70C0"/>
                </a:solidFill>
              </a:rPr>
              <a:t>Review Session (Final Exam)</a:t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029200"/>
            <a:ext cx="6705600" cy="6096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AD6E25-7893-4DA5-8BF0-47C7EFEDD59C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447800"/>
          </a:xfrm>
        </p:spPr>
        <p:txBody>
          <a:bodyPr/>
          <a:lstStyle/>
          <a:p>
            <a:pPr eaLnBrk="1" hangingPunct="1"/>
            <a:r>
              <a:rPr lang="en-US" sz="3600" smtClean="0"/>
              <a:t>Molecular View of </a:t>
            </a:r>
            <a:br>
              <a:rPr lang="en-US" sz="3600" smtClean="0"/>
            </a:br>
            <a:r>
              <a:rPr lang="en-US" sz="3600" smtClean="0"/>
              <a:t>Elements and Compounds</a:t>
            </a:r>
            <a:endParaRPr lang="en-US" smtClean="0"/>
          </a:p>
        </p:txBody>
      </p:sp>
      <p:pic>
        <p:nvPicPr>
          <p:cNvPr id="8196" name="Picture 4" descr="05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11300"/>
            <a:ext cx="6096000" cy="534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5638800" y="2743200"/>
            <a:ext cx="330041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Molecular Compounds:</a:t>
            </a:r>
          </a:p>
          <a:p>
            <a:r>
              <a:rPr lang="en-US" dirty="0"/>
              <a:t>Two or more nonmetals.</a:t>
            </a:r>
          </a:p>
          <a:p>
            <a:endParaRPr lang="en-US" dirty="0"/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auto">
          <a:xfrm>
            <a:off x="5867400" y="1905000"/>
            <a:ext cx="26892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Ionic Compounds:</a:t>
            </a:r>
          </a:p>
          <a:p>
            <a:r>
              <a:rPr lang="en-US" dirty="0"/>
              <a:t>Metals + nonmetals.</a:t>
            </a:r>
          </a:p>
          <a:p>
            <a:endParaRPr lang="en-US" dirty="0"/>
          </a:p>
        </p:txBody>
      </p:sp>
      <p:pic>
        <p:nvPicPr>
          <p:cNvPr id="8199" name="Picture 2" descr="w0009-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4114800"/>
            <a:ext cx="27432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How each of the following can be classified…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457200" y="1752600"/>
            <a:ext cx="61722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</a:rPr>
              <a:t>The mixture of gases in a SCUBA diving tank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</a:rPr>
              <a:t>A coin made from nickel and copper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</a:rPr>
              <a:t>Spring water purchased at a supermarket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</a:rPr>
              <a:t>Gasoline in a car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</a:rPr>
              <a:t> He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</a:rPr>
              <a:t>Cl</a:t>
            </a:r>
            <a:r>
              <a:rPr lang="en-US" sz="2400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2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Arial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NH</a:t>
            </a:r>
            <a:r>
              <a:rPr lang="en-US" sz="2400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3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 (</a:t>
            </a:r>
            <a:r>
              <a:rPr lang="en-US" sz="24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aq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)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charset="0"/>
              </a:rPr>
              <a:t>Hot dog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 smtClean="0"/>
              <a:t>CaSO</a:t>
            </a:r>
            <a:r>
              <a:rPr lang="en-US" sz="2400" baseline="-25000" dirty="0" smtClean="0"/>
              <a:t>4</a:t>
            </a:r>
            <a:endParaRPr lang="en-US" sz="2400" dirty="0" smtClean="0">
              <a:solidFill>
                <a:srgbClr val="000000"/>
              </a:solidFill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457200"/>
            <a:ext cx="7924800" cy="405765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FF0000"/>
                </a:solidFill>
              </a:rPr>
              <a:t>Compound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Composition (%, molar)</a:t>
            </a:r>
            <a:br>
              <a:rPr lang="en-US" dirty="0" smtClean="0"/>
            </a:br>
            <a:r>
              <a:rPr lang="en-US" dirty="0" smtClean="0"/>
              <a:t>Type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b="1" dirty="0" smtClean="0">
                <a:solidFill>
                  <a:schemeClr val="accent1"/>
                </a:solidFill>
              </a:rPr>
              <a:t>Ionic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b="1" dirty="0" smtClean="0">
                <a:solidFill>
                  <a:schemeClr val="accent1"/>
                </a:solidFill>
              </a:rPr>
              <a:t>Molecular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685800"/>
            <a:ext cx="8077200" cy="5005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203325" y="6056313"/>
            <a:ext cx="1949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Active figure 3.5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Bonding in Ionic Compounds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2800" y="2057400"/>
            <a:ext cx="8331200" cy="1085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962400"/>
            <a:ext cx="7620000" cy="1860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2"/>
          <p:cNvSpPr txBox="1">
            <a:spLocks noChangeArrowheads="1"/>
          </p:cNvSpPr>
          <p:nvPr/>
        </p:nvSpPr>
        <p:spPr bwMode="auto">
          <a:xfrm>
            <a:off x="685800" y="344488"/>
            <a:ext cx="7704138" cy="658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Predicting Charges on Monatomic Ions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320800"/>
            <a:ext cx="8610600" cy="431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10600" cy="990600"/>
          </a:xfrm>
        </p:spPr>
        <p:txBody>
          <a:bodyPr/>
          <a:lstStyle/>
          <a:p>
            <a:r>
              <a:rPr lang="en-US" sz="4000" dirty="0" smtClean="0"/>
              <a:t>Compounds Containing Polyatomic Ions</a:t>
            </a:r>
          </a:p>
        </p:txBody>
      </p:sp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71600"/>
            <a:ext cx="531653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Rectangle 1"/>
          <p:cNvSpPr>
            <a:spLocks noChangeArrowheads="1"/>
          </p:cNvSpPr>
          <p:nvPr/>
        </p:nvSpPr>
        <p:spPr bwMode="auto">
          <a:xfrm>
            <a:off x="152400" y="1524000"/>
            <a:ext cx="3048000" cy="258532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/>
              <a:t>Polyatomic ions are single ions that contain             more than one </a:t>
            </a:r>
            <a:r>
              <a:rPr lang="en-US" dirty="0" smtClean="0"/>
              <a:t>atom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342900" indent="-342900">
              <a:lnSpc>
                <a:spcPct val="9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Name and charge of polyatomic ion do not change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Char char="ü"/>
            </a:pPr>
            <a:r>
              <a:rPr lang="en-US" b="1" i="1" dirty="0"/>
              <a:t>Name any ionic compound by naming cation first and then anion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54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550" y="363538"/>
            <a:ext cx="8216900" cy="6134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66243" name="Text Box 3"/>
          <p:cNvSpPr txBox="1">
            <a:spLocks noChangeArrowheads="1"/>
          </p:cNvSpPr>
          <p:nvPr/>
        </p:nvSpPr>
        <p:spPr bwMode="auto">
          <a:xfrm>
            <a:off x="5257800" y="4724400"/>
            <a:ext cx="3140075" cy="1558925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>
                <a:cs typeface="Arial" pitchFamily="34" charset="0"/>
              </a:rPr>
              <a:t>Note: many O containing anions have names ending in –ate (or -ite).</a:t>
            </a:r>
            <a:endParaRPr lang="en-US" sz="2400">
              <a:solidFill>
                <a:schemeClr val="hlink"/>
              </a:solidFill>
              <a:cs typeface="Arial" pitchFamily="34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6"/>
          <p:cNvSpPr txBox="1">
            <a:spLocks noGrp="1"/>
          </p:cNvSpPr>
          <p:nvPr/>
        </p:nvSpPr>
        <p:spPr bwMode="auto">
          <a:xfrm>
            <a:off x="7620000" y="6629400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b="0">
                <a:solidFill>
                  <a:srgbClr val="C82E32"/>
                </a:solidFill>
                <a:ea typeface="ＭＳ Ｐゴシック"/>
                <a:cs typeface="ＭＳ Ｐゴシック"/>
              </a:rPr>
              <a:t>2009, Prentice-Hall, Inc.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5562600" cy="914400"/>
          </a:xfrm>
        </p:spPr>
        <p:txBody>
          <a:bodyPr lIns="91440" tIns="45720" rIns="91440" bIns="45720"/>
          <a:lstStyle/>
          <a:p>
            <a:pPr eaLnBrk="1" hangingPunct="1"/>
            <a:r>
              <a:rPr lang="en-US" smtClean="0">
                <a:solidFill>
                  <a:srgbClr val="FFFFFF"/>
                </a:solidFill>
              </a:rPr>
              <a:t>Writing Formulas</a:t>
            </a:r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3352800"/>
            <a:ext cx="7924800" cy="3200400"/>
          </a:xfrm>
        </p:spPr>
        <p:txBody>
          <a:bodyPr lIns="91440" tIns="45720" rIns="91440" bIns="45720">
            <a:normAutofit fontScale="77500" lnSpcReduction="20000"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dirty="0" smtClean="0">
                <a:solidFill>
                  <a:srgbClr val="FFFF00"/>
                </a:solidFill>
              </a:rPr>
              <a:t>Rules for writing Formulas of Ionic Compounds: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>
                <a:solidFill>
                  <a:srgbClr val="FFFFFF"/>
                </a:solidFill>
              </a:rPr>
              <a:t>The charge on the cation becomes the subscript on the anion.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>
                <a:solidFill>
                  <a:srgbClr val="FFFFFF"/>
                </a:solidFill>
              </a:rPr>
              <a:t>The charge on the anion becomes the subscript on the cation.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 smtClean="0">
                <a:solidFill>
                  <a:srgbClr val="FFFF00"/>
                </a:solidFill>
              </a:rPr>
              <a:t>positive ion </a:t>
            </a:r>
            <a:r>
              <a:rPr lang="en-US" dirty="0" smtClean="0">
                <a:solidFill>
                  <a:srgbClr val="FFFFFF"/>
                </a:solidFill>
              </a:rPr>
              <a:t>is given first in the formula.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 smtClean="0">
                <a:solidFill>
                  <a:srgbClr val="FFFF00"/>
                </a:solidFill>
              </a:rPr>
              <a:t>subscripts</a:t>
            </a:r>
            <a:r>
              <a:rPr lang="en-US" dirty="0" smtClean="0">
                <a:solidFill>
                  <a:srgbClr val="FFFFFF"/>
                </a:solidFill>
              </a:rPr>
              <a:t> in the formula must produce an  electrically neutral formula unit.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 smtClean="0">
                <a:solidFill>
                  <a:srgbClr val="FFFF00"/>
                </a:solidFill>
              </a:rPr>
              <a:t>subscripts</a:t>
            </a:r>
            <a:r>
              <a:rPr lang="en-US" dirty="0" smtClean="0">
                <a:solidFill>
                  <a:srgbClr val="FFFFFF"/>
                </a:solidFill>
              </a:rPr>
              <a:t> should be the set of smallest whole numbers possible. If these subscripts are not in the lowest whole-number ratio, divide them by the greatest common factor. 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 smtClean="0">
                <a:solidFill>
                  <a:srgbClr val="FFFF00"/>
                </a:solidFill>
              </a:rPr>
              <a:t>charges on the ions </a:t>
            </a:r>
            <a:r>
              <a:rPr lang="en-US" dirty="0" smtClean="0">
                <a:solidFill>
                  <a:srgbClr val="FFFFFF"/>
                </a:solidFill>
              </a:rPr>
              <a:t>are not included in the finished formula of the substance.</a:t>
            </a:r>
          </a:p>
          <a:p>
            <a:pPr lvl="1">
              <a:lnSpc>
                <a:spcPct val="80000"/>
              </a:lnSpc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53253" name="Picture 9" descr="Criss-Cros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905000"/>
            <a:ext cx="4572000" cy="1147763"/>
          </a:xfrm>
        </p:spPr>
      </p:pic>
      <p:sp>
        <p:nvSpPr>
          <p:cNvPr id="338950" name="Rectangle 6"/>
          <p:cNvSpPr>
            <a:spLocks noChangeArrowheads="1"/>
          </p:cNvSpPr>
          <p:nvPr/>
        </p:nvSpPr>
        <p:spPr bwMode="auto">
          <a:xfrm>
            <a:off x="5410200" y="838200"/>
            <a:ext cx="3352800" cy="155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neutral compd. </a:t>
            </a:r>
          </a:p>
          <a:p>
            <a:pPr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requires</a:t>
            </a:r>
          </a:p>
          <a:p>
            <a:pPr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equal number of + </a:t>
            </a:r>
          </a:p>
          <a:p>
            <a:pPr>
              <a:defRPr/>
            </a:pPr>
            <a:r>
              <a:rPr lang="en-US" sz="24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and - charges.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9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9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9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9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9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95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95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2" grpId="0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304800" y="6248400"/>
            <a:ext cx="3505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8580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SzTx/>
              <a:buFontTx/>
              <a:buNone/>
            </a:pPr>
            <a:endParaRPr lang="en-US" altLang="en-US" sz="1400" smtClean="0">
              <a:solidFill>
                <a:srgbClr val="000000"/>
              </a:solidFill>
            </a:endParaRP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fld id="{1ED7E22C-DFA1-487B-8F2A-73077B58D24A}" type="slidenum">
              <a:rPr lang="en-US" altLang="en-US" sz="1400" smtClean="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SzTx/>
                <a:buFontTx/>
                <a:buNone/>
              </a:pPr>
              <a:t>19</a:t>
            </a:fld>
            <a:endParaRPr lang="en-US" altLang="en-US" sz="1400" smtClean="0">
              <a:solidFill>
                <a:srgbClr val="000000"/>
              </a:solidFill>
            </a:endParaRPr>
          </a:p>
        </p:txBody>
      </p:sp>
      <p:graphicFrame>
        <p:nvGraphicFramePr>
          <p:cNvPr id="819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593902"/>
              </p:ext>
            </p:extLst>
          </p:nvPr>
        </p:nvGraphicFramePr>
        <p:xfrm>
          <a:off x="457200" y="-31111"/>
          <a:ext cx="4267200" cy="3762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5" name="Bitmap Image" r:id="rId5" imgW="4590476" imgH="4048690" progId="Paint.Picture">
                  <p:embed/>
                </p:oleObj>
              </mc:Choice>
              <mc:Fallback>
                <p:oleObj name="Bitmap Image" r:id="rId5" imgW="4590476" imgH="40486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-31111"/>
                        <a:ext cx="4267200" cy="37621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2"/>
          <a:stretch>
            <a:fillRect/>
          </a:stretch>
        </p:blipFill>
        <p:spPr bwMode="auto">
          <a:xfrm>
            <a:off x="2438400" y="3826462"/>
            <a:ext cx="5943600" cy="269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53000" y="457200"/>
            <a:ext cx="40050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Covalent Bonds and the Periodic Table</a:t>
            </a:r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7546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w0009-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3" y="1186588"/>
            <a:ext cx="8694712" cy="513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969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</a:p>
          <a:p>
            <a:r>
              <a:rPr lang="en-US" dirty="0" smtClean="0"/>
              <a:t>Geometry</a:t>
            </a:r>
          </a:p>
          <a:p>
            <a:r>
              <a:rPr lang="en-US" dirty="0" smtClean="0"/>
              <a:t>Polarity</a:t>
            </a:r>
          </a:p>
          <a:p>
            <a:r>
              <a:rPr lang="en-US" dirty="0" smtClean="0"/>
              <a:t>Properties (Physical state changes…)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6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"/>
            <a:ext cx="6898640" cy="51739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9800" y="5410200"/>
            <a:ext cx="592341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79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#1 and #2 are the resonance structures;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79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The connection between atoms remains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79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Differ only in placement of the valence electrons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279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Geometry is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>
                <a:solidFill>
                  <a:srgbClr val="00279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Which is better? </a:t>
            </a:r>
            <a:endParaRPr lang="en-US" b="1" dirty="0" smtClean="0">
              <a:solidFill>
                <a:srgbClr val="00279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349F63EE-A6B0-414C-9C68-BB7620AFFEE0}" type="slidenum">
              <a:rPr lang="en-US" altLang="en-US" sz="1400" smtClean="0"/>
              <a:pPr>
                <a:spcBef>
                  <a:spcPct val="0"/>
                </a:spcBef>
                <a:buSzTx/>
                <a:buFontTx/>
                <a:buNone/>
              </a:pPr>
              <a:t>22</a:t>
            </a:fld>
            <a:endParaRPr lang="en-US" altLang="en-US" sz="1400" smtClean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8163"/>
            <a:ext cx="8458200" cy="762000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en-US" smtClean="0"/>
              <a:t>Rules of Resonance Structures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534400" cy="5029200"/>
          </a:xfrm>
          <a:noFill/>
        </p:spPr>
        <p:txBody>
          <a:bodyPr lIns="90488" tIns="44450" rIns="90488" bIns="44450"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altLang="en-US" sz="2800" smtClean="0"/>
              <a:t>Resonance structures must have the </a:t>
            </a:r>
            <a:r>
              <a:rPr lang="en-US" altLang="en-US" sz="2800" b="1" smtClean="0"/>
              <a:t>same connectivity 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altLang="en-US" sz="2000" smtClean="0"/>
              <a:t>only electron positions can change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altLang="en-US" sz="2800" smtClean="0"/>
              <a:t>Resonance structures must have the </a:t>
            </a:r>
            <a:r>
              <a:rPr lang="en-US" altLang="en-US" sz="2800" b="1" smtClean="0"/>
              <a:t>same number of electrons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altLang="en-US" sz="2800" smtClean="0"/>
              <a:t>Second row elements have a maximum of 8 electrons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altLang="en-US" sz="2000" smtClean="0"/>
              <a:t>bonding and nonbonding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altLang="en-US" sz="2000" smtClean="0"/>
              <a:t>third row can have expanded octet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altLang="en-US" sz="2800" b="1" smtClean="0">
                <a:solidFill>
                  <a:srgbClr val="FF0000"/>
                </a:solidFill>
              </a:rPr>
              <a:t>Better structures have </a:t>
            </a:r>
            <a:r>
              <a:rPr lang="en-US" altLang="en-US" sz="2800" b="1" u="sng" smtClean="0">
                <a:solidFill>
                  <a:srgbClr val="FF0000"/>
                </a:solidFill>
              </a:rPr>
              <a:t>fewer formal charges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altLang="en-US" sz="2800" b="1" smtClean="0">
                <a:solidFill>
                  <a:srgbClr val="FF0000"/>
                </a:solidFill>
              </a:rPr>
              <a:t>Better structures have </a:t>
            </a:r>
            <a:r>
              <a:rPr lang="en-US" altLang="en-US" sz="2800" b="1" u="sng" smtClean="0">
                <a:solidFill>
                  <a:srgbClr val="FF0000"/>
                </a:solidFill>
              </a:rPr>
              <a:t>smaller formal charges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altLang="en-US" sz="2800" b="1" smtClean="0">
                <a:solidFill>
                  <a:srgbClr val="FF0000"/>
                </a:solidFill>
              </a:rPr>
              <a:t>Better structures have (</a:t>
            </a:r>
            <a:r>
              <a:rPr lang="en-US" altLang="en-US" sz="2800" b="1" smtClean="0">
                <a:solidFill>
                  <a:srgbClr val="FF0000"/>
                </a:solidFill>
                <a:cs typeface="Times New Roman" panose="02020603050405020304" pitchFamily="18" charset="0"/>
              </a:rPr>
              <a:t>−) formal </a:t>
            </a:r>
            <a:r>
              <a:rPr lang="en-US" altLang="en-US" sz="2800" b="1" u="sng" smtClean="0">
                <a:solidFill>
                  <a:srgbClr val="FF0000"/>
                </a:solidFill>
                <a:cs typeface="Times New Roman" panose="02020603050405020304" pitchFamily="18" charset="0"/>
              </a:rPr>
              <a:t>charge on more electronegative atom</a:t>
            </a:r>
          </a:p>
        </p:txBody>
      </p:sp>
      <p:sp>
        <p:nvSpPr>
          <p:cNvPr id="22534" name="Rectangle 1"/>
          <p:cNvSpPr>
            <a:spLocks noChangeArrowheads="1"/>
          </p:cNvSpPr>
          <p:nvPr/>
        </p:nvSpPr>
        <p:spPr bwMode="auto">
          <a:xfrm>
            <a:off x="152400" y="76200"/>
            <a:ext cx="195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1"/>
              <a:t>In Summary:</a:t>
            </a:r>
          </a:p>
        </p:txBody>
      </p:sp>
    </p:spTree>
    <p:extLst>
      <p:ext uri="{BB962C8B-B14F-4D97-AF65-F5344CB8AC3E}">
        <p14:creationId xmlns:p14="http://schemas.microsoft.com/office/powerpoint/2010/main" val="34132784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5" y="2881100"/>
            <a:ext cx="5203235" cy="139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39" y="4343946"/>
            <a:ext cx="5172891" cy="138572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74" y="1298279"/>
            <a:ext cx="4100355" cy="136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81" y="1054101"/>
            <a:ext cx="1071155" cy="141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2" y="1100893"/>
            <a:ext cx="995814" cy="130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436" y="1126713"/>
            <a:ext cx="961108" cy="12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46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5320506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549224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5219776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entr" presetSubtype="5219790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60740" presetClass="entr" presetSubtype="521976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0"/>
            <a:ext cx="6235700" cy="609600"/>
          </a:xfrm>
        </p:spPr>
        <p:txBody>
          <a:bodyPr>
            <a:normAutofit fontScale="90000"/>
          </a:bodyPr>
          <a:lstStyle/>
          <a:p>
            <a:r>
              <a:rPr lang="en-US" altLang="en-US" smtClean="0">
                <a:latin typeface="Comic Sans MS" pitchFamily="66" charset="0"/>
              </a:rPr>
              <a:t/>
            </a:r>
            <a:br>
              <a:rPr lang="en-US" altLang="en-US" smtClean="0">
                <a:latin typeface="Comic Sans MS" pitchFamily="66" charset="0"/>
              </a:rPr>
            </a:br>
            <a:r>
              <a:rPr lang="en-US" altLang="en-US" smtClean="0">
                <a:latin typeface="Comic Sans MS" pitchFamily="66" charset="0"/>
              </a:rPr>
              <a:t>Electronegativity</a:t>
            </a:r>
            <a:br>
              <a:rPr lang="en-US" altLang="en-US" smtClean="0">
                <a:latin typeface="Comic Sans MS" pitchFamily="66" charset="0"/>
              </a:rPr>
            </a:br>
            <a:endParaRPr lang="en-US" altLang="en-US" smtClean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7757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762000"/>
            <a:ext cx="457200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b="1" dirty="0">
                <a:solidFill>
                  <a:srgbClr val="FF0000"/>
                </a:solidFill>
                <a:latin typeface="Helvetica" pitchFamily="34" charset="0"/>
              </a:rPr>
              <a:t>is a measure of the ability of an atom in a molecule to attract electrons to itself. </a:t>
            </a:r>
            <a:r>
              <a:rPr lang="en-US" b="1" dirty="0">
                <a:solidFill>
                  <a:srgbClr val="00279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Concept proposed by </a:t>
            </a:r>
            <a:r>
              <a:rPr lang="en-US" b="1" dirty="0" err="1">
                <a:solidFill>
                  <a:srgbClr val="00279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Linus</a:t>
            </a:r>
            <a:r>
              <a:rPr lang="en-US" b="1" dirty="0">
                <a:solidFill>
                  <a:srgbClr val="00279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elvetica" pitchFamily="34" charset="0"/>
              </a:rPr>
              <a:t> Pauling 1901-1994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Helvetica" pitchFamily="34" charset="0"/>
            </a:endParaRPr>
          </a:p>
        </p:txBody>
      </p:sp>
      <p:sp>
        <p:nvSpPr>
          <p:cNvPr id="29701" name="Rectangle 1"/>
          <p:cNvSpPr>
            <a:spLocks noChangeArrowheads="1"/>
          </p:cNvSpPr>
          <p:nvPr/>
        </p:nvSpPr>
        <p:spPr bwMode="auto">
          <a:xfrm>
            <a:off x="219075" y="139700"/>
            <a:ext cx="1276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/>
              <a:t>Recall…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68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fld id="{1557F358-1F2C-458C-B30E-6E3B9FACD963}" type="slidenum">
              <a:rPr lang="en-US" altLang="en-US" sz="1400" smtClean="0"/>
              <a:pPr eaLnBrk="1" hangingPunct="1">
                <a:spcBef>
                  <a:spcPct val="0"/>
                </a:spcBef>
                <a:buSzTx/>
                <a:buFontTx/>
                <a:buNone/>
              </a:pPr>
              <a:t>25</a:t>
            </a:fld>
            <a:endParaRPr lang="en-US" altLang="en-US" sz="1400" smtClean="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838200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en-US" smtClean="0"/>
              <a:t>Electronegativity and Bond Polarity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3886200"/>
          </a:xfrm>
          <a:solidFill>
            <a:srgbClr val="66FFFF">
              <a:alpha val="21176"/>
            </a:srgbClr>
          </a:solidFill>
        </p:spPr>
        <p:txBody>
          <a:bodyPr lIns="90488" tIns="44450" rIns="90488" bIns="44450"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If difference in electronegativity between bonded atoms is </a:t>
            </a:r>
            <a:r>
              <a:rPr lang="en-US" altLang="en-US" sz="2800" b="1" smtClean="0"/>
              <a:t>0</a:t>
            </a:r>
            <a:r>
              <a:rPr lang="en-US" altLang="en-US" sz="2800" smtClean="0"/>
              <a:t>, the bond is </a:t>
            </a:r>
            <a:r>
              <a:rPr lang="en-US" altLang="en-US" sz="2800" b="1" smtClean="0">
                <a:solidFill>
                  <a:schemeClr val="hlink"/>
                </a:solidFill>
              </a:rPr>
              <a:t>pure covalent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equal sharing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If difference in electronegativity between bonded atoms is </a:t>
            </a:r>
            <a:r>
              <a:rPr lang="en-US" altLang="en-US" sz="2800" b="1" smtClean="0"/>
              <a:t>0.1 to 0.4</a:t>
            </a:r>
            <a:r>
              <a:rPr lang="en-US" altLang="en-US" sz="2800" smtClean="0"/>
              <a:t>, the bond is </a:t>
            </a:r>
            <a:r>
              <a:rPr lang="en-US" altLang="en-US" sz="2800" b="1" smtClean="0">
                <a:solidFill>
                  <a:schemeClr val="hlink"/>
                </a:solidFill>
              </a:rPr>
              <a:t>nonpolar covalent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If difference in electronegativity between bonded atoms </a:t>
            </a:r>
            <a:r>
              <a:rPr lang="en-US" altLang="en-US" sz="2800" b="1" smtClean="0"/>
              <a:t>0.5 to 1.9</a:t>
            </a:r>
            <a:r>
              <a:rPr lang="en-US" altLang="en-US" sz="2800" smtClean="0"/>
              <a:t>, the bond is </a:t>
            </a:r>
            <a:r>
              <a:rPr lang="en-US" altLang="en-US" sz="2800" b="1" smtClean="0">
                <a:solidFill>
                  <a:schemeClr val="hlink"/>
                </a:solidFill>
              </a:rPr>
              <a:t>polar covalent</a:t>
            </a:r>
            <a:endParaRPr lang="en-US" altLang="en-US" sz="2800" smtClean="0">
              <a:solidFill>
                <a:schemeClr val="hlink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If difference in electronegativity between bonded atoms </a:t>
            </a:r>
            <a:r>
              <a:rPr lang="en-US" altLang="en-US" sz="2800" b="1" smtClean="0"/>
              <a:t>larger than or equal to 2.0</a:t>
            </a:r>
            <a:r>
              <a:rPr lang="en-US" altLang="en-US" sz="2800" smtClean="0"/>
              <a:t>, the bond is </a:t>
            </a:r>
            <a:r>
              <a:rPr lang="en-US" altLang="en-US" sz="2800" b="1" smtClean="0">
                <a:solidFill>
                  <a:schemeClr val="hlink"/>
                </a:solidFill>
              </a:rPr>
              <a:t>ionic</a:t>
            </a:r>
          </a:p>
        </p:txBody>
      </p:sp>
    </p:spTree>
    <p:extLst>
      <p:ext uri="{BB962C8B-B14F-4D97-AF65-F5344CB8AC3E}">
        <p14:creationId xmlns:p14="http://schemas.microsoft.com/office/powerpoint/2010/main" val="5657446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i="1" dirty="0" smtClean="0">
                <a:solidFill>
                  <a:srgbClr val="0000FF"/>
                </a:solidFill>
              </a:rPr>
              <a:t>The </a:t>
            </a:r>
            <a:r>
              <a:rPr lang="en-US" altLang="en-US" i="1" dirty="0">
                <a:solidFill>
                  <a:srgbClr val="0000FF"/>
                </a:solidFill>
              </a:rPr>
              <a:t>first law of thermodynamics</a:t>
            </a:r>
            <a:r>
              <a:rPr lang="en-US" dirty="0" smtClean="0">
                <a:solidFill>
                  <a:srgbClr val="FF6600"/>
                </a:solidFill>
              </a:rPr>
              <a:t/>
            </a:r>
            <a:br>
              <a:rPr lang="en-US" dirty="0" smtClean="0">
                <a:solidFill>
                  <a:srgbClr val="FF6600"/>
                </a:solidFill>
              </a:rPr>
            </a:br>
            <a:r>
              <a:rPr lang="en-US" dirty="0" smtClean="0">
                <a:solidFill>
                  <a:srgbClr val="FF6600"/>
                </a:solidFill>
              </a:rPr>
              <a:t>Internal </a:t>
            </a:r>
            <a:r>
              <a:rPr lang="en-US" dirty="0">
                <a:solidFill>
                  <a:srgbClr val="FF6600"/>
                </a:solidFill>
              </a:rPr>
              <a:t>Energy of Molecules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Heat of Reactions and Heat transfer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04800" y="6031523"/>
            <a:ext cx="3505200" cy="42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17" indent="-263776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5103" indent="-211021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77145" indent="-211021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99186" indent="-211021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1227" indent="-211021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69" indent="-211021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65310" indent="-211021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87351" indent="-211021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1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33846" y="6031523"/>
            <a:ext cx="1905000" cy="42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17" indent="-263776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5103" indent="-211021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77145" indent="-211021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99186" indent="-211021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1227" indent="-211021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69" indent="-211021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65310" indent="-211021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87351" indent="-211021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95472F-D2B4-4018-A4D7-E58B07CA7135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422031" y="334108"/>
            <a:ext cx="8387862" cy="562708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How Is Energy Exchanged?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031" y="896815"/>
            <a:ext cx="8458200" cy="267286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1846" dirty="0">
                <a:solidFill>
                  <a:srgbClr val="FF0000"/>
                </a:solidFill>
              </a:rPr>
              <a:t>    </a:t>
            </a:r>
            <a:r>
              <a:rPr lang="en-US" altLang="en-US" sz="1846" dirty="0"/>
              <a:t>Energy is exchanged between the system and surroundings through heat and work</a:t>
            </a:r>
          </a:p>
          <a:p>
            <a:pPr lvl="1">
              <a:lnSpc>
                <a:spcPct val="80000"/>
              </a:lnSpc>
            </a:pPr>
            <a:r>
              <a:rPr lang="en-US" altLang="en-US" sz="1846" i="1" dirty="0"/>
              <a:t>q</a:t>
            </a:r>
            <a:r>
              <a:rPr lang="en-US" altLang="en-US" sz="1846" dirty="0"/>
              <a:t> = heat (thermal) energy</a:t>
            </a:r>
          </a:p>
          <a:p>
            <a:pPr lvl="1">
              <a:lnSpc>
                <a:spcPct val="80000"/>
              </a:lnSpc>
            </a:pPr>
            <a:r>
              <a:rPr lang="en-US" altLang="en-US" sz="1846" i="1" dirty="0"/>
              <a:t>w</a:t>
            </a:r>
            <a:r>
              <a:rPr lang="en-US" altLang="en-US" sz="1846" dirty="0"/>
              <a:t> = work energy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1846" i="1" u="sng" dirty="0">
              <a:solidFill>
                <a:srgbClr val="0000FF"/>
              </a:solidFill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1846" i="1" u="sng" dirty="0" smtClean="0">
              <a:solidFill>
                <a:srgbClr val="0000FF"/>
              </a:solidFill>
            </a:endParaRPr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1846" i="1" u="sng" dirty="0">
              <a:solidFill>
                <a:srgbClr val="0000FF"/>
              </a:solidFill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1846" i="1" u="sng" dirty="0" smtClean="0">
                <a:solidFill>
                  <a:srgbClr val="0000FF"/>
                </a:solidFill>
              </a:rPr>
              <a:t>According </a:t>
            </a:r>
            <a:r>
              <a:rPr lang="en-US" altLang="en-US" sz="1846" i="1" u="sng" dirty="0">
                <a:solidFill>
                  <a:srgbClr val="0000FF"/>
                </a:solidFill>
              </a:rPr>
              <a:t>to the first law of thermodynamics</a:t>
            </a:r>
            <a:r>
              <a:rPr lang="en-US" altLang="en-US" sz="1846" i="1" dirty="0">
                <a:solidFill>
                  <a:srgbClr val="0000FF"/>
                </a:solidFill>
              </a:rPr>
              <a:t>, the change in the internal energy of the system (</a:t>
            </a:r>
            <a:r>
              <a:rPr lang="el-GR" altLang="en-US" sz="1846" i="1" dirty="0">
                <a:solidFill>
                  <a:srgbClr val="0000FF"/>
                </a:solidFill>
              </a:rPr>
              <a:t>Δ</a:t>
            </a:r>
            <a:r>
              <a:rPr lang="en-US" altLang="en-US" sz="1846" i="1" dirty="0">
                <a:solidFill>
                  <a:srgbClr val="0000FF"/>
                </a:solidFill>
              </a:rPr>
              <a:t>E) must be the sum of the heat transferred (q) and the work done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2585" dirty="0">
                <a:solidFill>
                  <a:srgbClr val="FF0000"/>
                </a:solidFill>
                <a:latin typeface="Symbol" panose="05050102010706020507" pitchFamily="18" charset="2"/>
              </a:rPr>
              <a:t>D</a:t>
            </a:r>
            <a:r>
              <a:rPr lang="en-US" altLang="en-US" sz="2585" i="1" dirty="0">
                <a:solidFill>
                  <a:srgbClr val="FF0000"/>
                </a:solidFill>
              </a:rPr>
              <a:t>E</a:t>
            </a:r>
            <a:r>
              <a:rPr lang="en-US" altLang="en-US" sz="2585" dirty="0">
                <a:solidFill>
                  <a:srgbClr val="FF0000"/>
                </a:solidFill>
              </a:rPr>
              <a:t> = </a:t>
            </a:r>
            <a:r>
              <a:rPr lang="en-US" altLang="en-US" sz="2585" i="1" dirty="0">
                <a:solidFill>
                  <a:srgbClr val="FF0000"/>
                </a:solidFill>
              </a:rPr>
              <a:t>q + w</a:t>
            </a:r>
          </a:p>
          <a:p>
            <a:pPr>
              <a:lnSpc>
                <a:spcPct val="80000"/>
              </a:lnSpc>
            </a:pPr>
            <a:endParaRPr lang="en-US" altLang="en-US" sz="2585" dirty="0"/>
          </a:p>
        </p:txBody>
      </p:sp>
      <p:graphicFrame>
        <p:nvGraphicFramePr>
          <p:cNvPr id="20529" name="Group 49"/>
          <p:cNvGraphicFramePr>
            <a:graphicFrameLocks noGrp="1"/>
          </p:cNvGraphicFramePr>
          <p:nvPr/>
        </p:nvGraphicFramePr>
        <p:xfrm>
          <a:off x="914400" y="3921369"/>
          <a:ext cx="7227277" cy="2560243"/>
        </p:xfrm>
        <a:graphic>
          <a:graphicData uri="http://schemas.openxmlformats.org/drawingml/2006/table">
            <a:tbl>
              <a:tblPr/>
              <a:tblGrid>
                <a:gridCol w="1471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4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65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2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q </a:t>
                      </a: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(heat)</a:t>
                      </a:r>
                      <a:endParaRPr kumimoji="0" lang="en-US" sz="2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2190" marB="4219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system gains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heat energy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</a:p>
                  </a:txBody>
                  <a:tcPr marT="42190" marB="421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system releases heat energy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─</a:t>
                      </a:r>
                    </a:p>
                  </a:txBody>
                  <a:tcPr marT="42190" marB="421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5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2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 </a:t>
                      </a: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(work)</a:t>
                      </a:r>
                      <a:endParaRPr kumimoji="0" lang="en-US" sz="2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2190" marB="4219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system gains energy from work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</a:p>
                  </a:txBody>
                  <a:tcPr marT="42190" marB="421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system releases energy by doing work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─</a:t>
                      </a:r>
                    </a:p>
                  </a:txBody>
                  <a:tcPr marT="42190" marB="421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1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D</a:t>
                      </a:r>
                      <a:r>
                        <a:rPr kumimoji="0" lang="en-US" sz="2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marT="42190" marB="4219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system gains energy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+</a:t>
                      </a:r>
                    </a:p>
                  </a:txBody>
                  <a:tcPr marT="42190" marB="421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system releases energy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─</a:t>
                      </a:r>
                    </a:p>
                  </a:txBody>
                  <a:tcPr marT="42190" marB="421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52" name="Rectangle 1"/>
          <p:cNvSpPr>
            <a:spLocks noChangeArrowheads="1"/>
          </p:cNvSpPr>
          <p:nvPr/>
        </p:nvSpPr>
        <p:spPr bwMode="auto">
          <a:xfrm>
            <a:off x="7873512" y="6202974"/>
            <a:ext cx="1180131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62" i="1" u="sng">
                <a:solidFill>
                  <a:srgbClr val="FF0000"/>
                </a:solidFill>
              </a:rPr>
              <a:t>Example..</a:t>
            </a:r>
            <a:endParaRPr lang="en-US" altLang="en-US" sz="1662"/>
          </a:p>
        </p:txBody>
      </p:sp>
      <p:pic>
        <p:nvPicPr>
          <p:cNvPr id="8" name="Picture 4" descr="06_03-09U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05" y="1461931"/>
            <a:ext cx="4191000" cy="92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6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5"/>
          <p:cNvSpPr>
            <a:spLocks noChangeArrowheads="1"/>
          </p:cNvSpPr>
          <p:nvPr/>
        </p:nvSpPr>
        <p:spPr bwMode="auto">
          <a:xfrm>
            <a:off x="6528289" y="2715684"/>
            <a:ext cx="1550424" cy="3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n-US" sz="1662" dirty="0">
                <a:ea typeface="ＭＳ Ｐゴシック" charset="-128"/>
              </a:rPr>
              <a:t>∆</a:t>
            </a:r>
            <a:r>
              <a:rPr lang="en-US" sz="1662" i="1" dirty="0">
                <a:ea typeface="ＭＳ Ｐゴシック" charset="-128"/>
              </a:rPr>
              <a:t>E</a:t>
            </a:r>
            <a:r>
              <a:rPr lang="en-US" sz="1662" dirty="0">
                <a:ea typeface="ＭＳ Ｐゴシック" charset="-128"/>
              </a:rPr>
              <a:t> = </a:t>
            </a:r>
            <a:r>
              <a:rPr lang="en-US" sz="1662" i="1" dirty="0" err="1">
                <a:ea typeface="ＭＳ Ｐゴシック" charset="-128"/>
              </a:rPr>
              <a:t>E</a:t>
            </a:r>
            <a:r>
              <a:rPr lang="en-US" sz="1662" baseline="-25000" dirty="0" err="1">
                <a:ea typeface="ＭＳ Ｐゴシック" charset="-128"/>
              </a:rPr>
              <a:t>final</a:t>
            </a:r>
            <a:r>
              <a:rPr lang="en-US" sz="1662" dirty="0">
                <a:ea typeface="ＭＳ Ｐゴシック" charset="-128"/>
              </a:rPr>
              <a:t> - </a:t>
            </a:r>
            <a:r>
              <a:rPr lang="en-US" sz="1662" i="1" dirty="0" err="1">
                <a:ea typeface="ＭＳ Ｐゴシック" charset="-128"/>
              </a:rPr>
              <a:t>E</a:t>
            </a:r>
            <a:r>
              <a:rPr lang="en-US" sz="1662" baseline="-25000" dirty="0" err="1">
                <a:ea typeface="ＭＳ Ｐゴシック" charset="-128"/>
              </a:rPr>
              <a:t>initial</a:t>
            </a:r>
            <a:endParaRPr lang="en-US" sz="1662" dirty="0">
              <a:ea typeface="ＭＳ Ｐゴシック" charset="-128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21627" y="263769"/>
            <a:ext cx="9003323" cy="56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2585" dirty="0">
                <a:solidFill>
                  <a:srgbClr val="FF6600"/>
                </a:solidFill>
              </a:rPr>
              <a:t>Internal Energy of Molecules: State Functions</a:t>
            </a:r>
          </a:p>
        </p:txBody>
      </p:sp>
      <p:sp>
        <p:nvSpPr>
          <p:cNvPr id="17412" name="Content Placeholder 2"/>
          <p:cNvSpPr txBox="1">
            <a:spLocks/>
          </p:cNvSpPr>
          <p:nvPr/>
        </p:nvSpPr>
        <p:spPr bwMode="auto">
          <a:xfrm>
            <a:off x="281354" y="615462"/>
            <a:ext cx="8088923" cy="3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en-US" sz="2215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buSzTx/>
              <a:buFontTx/>
              <a:buNone/>
            </a:pPr>
            <a:endParaRPr lang="en-US" altLang="en-US" sz="2215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7413" name="Picture 1" descr="08_02_Fig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6"/>
          <a:stretch>
            <a:fillRect/>
          </a:stretch>
        </p:blipFill>
        <p:spPr bwMode="auto">
          <a:xfrm>
            <a:off x="877766" y="1529861"/>
            <a:ext cx="7492511" cy="341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Rectangle 1"/>
          <p:cNvSpPr>
            <a:spLocks noChangeArrowheads="1"/>
          </p:cNvSpPr>
          <p:nvPr/>
        </p:nvSpPr>
        <p:spPr bwMode="auto">
          <a:xfrm>
            <a:off x="492370" y="1107831"/>
            <a:ext cx="1132041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62">
                <a:ea typeface="ＭＳ Ｐゴシック" panose="020B0600070205080204" pitchFamily="34" charset="-128"/>
              </a:rPr>
              <a:t>Example:</a:t>
            </a:r>
            <a:endParaRPr lang="en-US" altLang="en-US" sz="1662"/>
          </a:p>
        </p:txBody>
      </p:sp>
      <p:sp>
        <p:nvSpPr>
          <p:cNvPr id="17415" name="Rectangle 2"/>
          <p:cNvSpPr>
            <a:spLocks noChangeArrowheads="1"/>
          </p:cNvSpPr>
          <p:nvPr/>
        </p:nvSpPr>
        <p:spPr bwMode="auto">
          <a:xfrm>
            <a:off x="7146681" y="5961185"/>
            <a:ext cx="1274708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62">
                <a:solidFill>
                  <a:srgbClr val="FF0000"/>
                </a:solidFill>
                <a:ea typeface="ＭＳ Ｐゴシック" panose="020B0600070205080204" pitchFamily="34" charset="-128"/>
              </a:rPr>
              <a:t>Example…</a:t>
            </a:r>
            <a:endParaRPr lang="en-US" altLang="en-US" sz="1662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3"/>
          <p:cNvGrpSpPr>
            <a:grpSpLocks/>
          </p:cNvGrpSpPr>
          <p:nvPr/>
        </p:nvGrpSpPr>
        <p:grpSpPr bwMode="auto">
          <a:xfrm>
            <a:off x="1064603" y="1488828"/>
            <a:ext cx="5828073" cy="348063"/>
            <a:chOff x="982" y="1392"/>
            <a:chExt cx="3671" cy="301"/>
          </a:xfrm>
        </p:grpSpPr>
        <p:sp>
          <p:nvSpPr>
            <p:cNvPr id="9224" name="Line 4"/>
            <p:cNvSpPr>
              <a:spLocks noChangeShapeType="1"/>
            </p:cNvSpPr>
            <p:nvPr/>
          </p:nvSpPr>
          <p:spPr bwMode="auto">
            <a:xfrm>
              <a:off x="2102" y="1536"/>
              <a:ext cx="28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sz="1662">
                <a:latin typeface="Arial" charset="0"/>
                <a:ea typeface="ＭＳ Ｐゴシック" charset="0"/>
              </a:endParaRPr>
            </a:p>
          </p:txBody>
        </p:sp>
        <p:sp>
          <p:nvSpPr>
            <p:cNvPr id="9225" name="Rectangle 5"/>
            <p:cNvSpPr>
              <a:spLocks noChangeArrowheads="1"/>
            </p:cNvSpPr>
            <p:nvPr/>
          </p:nvSpPr>
          <p:spPr bwMode="auto">
            <a:xfrm>
              <a:off x="2448" y="1392"/>
              <a:ext cx="2205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662" dirty="0">
                  <a:latin typeface="Arial" charset="0"/>
                  <a:ea typeface="ＭＳ Ｐゴシック" charset="0"/>
                </a:rPr>
                <a:t>CO</a:t>
              </a:r>
              <a:r>
                <a:rPr lang="en-US" sz="1662" baseline="-25000" dirty="0">
                  <a:latin typeface="Arial" charset="0"/>
                  <a:ea typeface="ＭＳ Ｐゴシック" charset="0"/>
                </a:rPr>
                <a:t>2</a:t>
              </a:r>
              <a:r>
                <a:rPr lang="en-US" sz="1662" dirty="0">
                  <a:latin typeface="Arial" charset="0"/>
                  <a:ea typeface="ＭＳ Ｐゴシック" charset="0"/>
                </a:rPr>
                <a:t>(</a:t>
              </a:r>
              <a:r>
                <a:rPr lang="en-US" sz="1662" i="1" dirty="0">
                  <a:latin typeface="Arial" charset="0"/>
                  <a:ea typeface="ＭＳ Ｐゴシック" charset="0"/>
                </a:rPr>
                <a:t>g</a:t>
              </a:r>
              <a:r>
                <a:rPr lang="en-US" sz="1662" dirty="0">
                  <a:latin typeface="Arial" charset="0"/>
                  <a:ea typeface="ＭＳ Ｐゴシック" charset="0"/>
                </a:rPr>
                <a:t>) + 2 H</a:t>
              </a:r>
              <a:r>
                <a:rPr lang="en-US" sz="1662" baseline="-25000" dirty="0">
                  <a:latin typeface="Arial" charset="0"/>
                  <a:ea typeface="ＭＳ Ｐゴシック" charset="0"/>
                </a:rPr>
                <a:t>2</a:t>
              </a:r>
              <a:r>
                <a:rPr lang="en-US" sz="1662" dirty="0">
                  <a:latin typeface="Arial" charset="0"/>
                  <a:ea typeface="ＭＳ Ｐゴシック" charset="0"/>
                </a:rPr>
                <a:t>O(</a:t>
              </a:r>
              <a:r>
                <a:rPr lang="en-US" sz="1662" i="1" dirty="0">
                  <a:latin typeface="Arial" charset="0"/>
                  <a:ea typeface="ＭＳ Ｐゴシック" charset="0"/>
                </a:rPr>
                <a:t>g</a:t>
              </a:r>
              <a:r>
                <a:rPr lang="en-US" sz="1662" dirty="0">
                  <a:latin typeface="Arial" charset="0"/>
                  <a:ea typeface="ＭＳ Ｐゴシック" charset="0"/>
                </a:rPr>
                <a:t>) + </a:t>
              </a:r>
              <a:r>
                <a:rPr lang="en-US" sz="1662" dirty="0">
                  <a:solidFill>
                    <a:srgbClr val="FF0000"/>
                  </a:solidFill>
                  <a:latin typeface="Arial" charset="0"/>
                  <a:ea typeface="ＭＳ Ｐゴシック" charset="0"/>
                </a:rPr>
                <a:t>802 kJ energy</a:t>
              </a:r>
              <a:endParaRPr lang="en-US" sz="1662" dirty="0">
                <a:latin typeface="Arial" charset="0"/>
                <a:ea typeface="ＭＳ Ｐゴシック" charset="0"/>
              </a:endParaRPr>
            </a:p>
          </p:txBody>
        </p:sp>
        <p:sp>
          <p:nvSpPr>
            <p:cNvPr id="9226" name="Rectangle 6"/>
            <p:cNvSpPr>
              <a:spLocks noChangeArrowheads="1"/>
            </p:cNvSpPr>
            <p:nvPr/>
          </p:nvSpPr>
          <p:spPr bwMode="auto">
            <a:xfrm>
              <a:off x="982" y="1392"/>
              <a:ext cx="1106" cy="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662" dirty="0">
                  <a:latin typeface="Arial" charset="0"/>
                  <a:ea typeface="ＭＳ Ｐゴシック" charset="0"/>
                </a:rPr>
                <a:t>CH</a:t>
              </a:r>
              <a:r>
                <a:rPr lang="en-US" sz="1662" baseline="-25000" dirty="0">
                  <a:latin typeface="Arial" charset="0"/>
                  <a:ea typeface="ＭＳ Ｐゴシック" charset="0"/>
                </a:rPr>
                <a:t>4</a:t>
              </a:r>
              <a:r>
                <a:rPr lang="en-US" sz="1662" dirty="0">
                  <a:latin typeface="Arial" charset="0"/>
                  <a:ea typeface="ＭＳ Ｐゴシック" charset="0"/>
                </a:rPr>
                <a:t>(</a:t>
              </a:r>
              <a:r>
                <a:rPr lang="en-US" sz="1662" i="1" dirty="0">
                  <a:latin typeface="Arial" charset="0"/>
                  <a:ea typeface="ＭＳ Ｐゴシック" charset="0"/>
                </a:rPr>
                <a:t>g</a:t>
              </a:r>
              <a:r>
                <a:rPr lang="en-US" sz="1662" dirty="0">
                  <a:latin typeface="Arial" charset="0"/>
                  <a:ea typeface="ＭＳ Ｐゴシック" charset="0"/>
                </a:rPr>
                <a:t>) + 2 O</a:t>
              </a:r>
              <a:r>
                <a:rPr lang="en-US" sz="1662" baseline="-25000" dirty="0">
                  <a:latin typeface="Arial" charset="0"/>
                  <a:ea typeface="ＭＳ Ｐゴシック" charset="0"/>
                </a:rPr>
                <a:t>2</a:t>
              </a:r>
              <a:r>
                <a:rPr lang="en-US" sz="1662" dirty="0">
                  <a:latin typeface="Arial" charset="0"/>
                  <a:ea typeface="ＭＳ Ｐゴシック" charset="0"/>
                </a:rPr>
                <a:t>(</a:t>
              </a:r>
              <a:r>
                <a:rPr lang="en-US" sz="1662" i="1" dirty="0">
                  <a:latin typeface="Arial" charset="0"/>
                  <a:ea typeface="ＭＳ Ｐゴシック" charset="0"/>
                </a:rPr>
                <a:t>g</a:t>
              </a:r>
              <a:r>
                <a:rPr lang="en-US" sz="1662" dirty="0">
                  <a:latin typeface="Arial" charset="0"/>
                  <a:ea typeface="ＭＳ Ｐゴシック" charset="0"/>
                </a:rPr>
                <a:t>)</a:t>
              </a:r>
            </a:p>
          </p:txBody>
        </p:sp>
      </p:grpSp>
      <p:sp>
        <p:nvSpPr>
          <p:cNvPr id="9222" name="Rectangle 7"/>
          <p:cNvSpPr>
            <a:spLocks noChangeArrowheads="1"/>
          </p:cNvSpPr>
          <p:nvPr/>
        </p:nvSpPr>
        <p:spPr bwMode="auto">
          <a:xfrm>
            <a:off x="4107490" y="2495551"/>
            <a:ext cx="2351926" cy="3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62" dirty="0">
                <a:solidFill>
                  <a:srgbClr val="FF0000"/>
                </a:solidFill>
                <a:ea typeface="ＭＳ Ｐゴシック" charset="-128"/>
              </a:rPr>
              <a:t>∆</a:t>
            </a:r>
            <a:r>
              <a:rPr lang="en-US" sz="1662" i="1" dirty="0">
                <a:solidFill>
                  <a:srgbClr val="FF0000"/>
                </a:solidFill>
                <a:ea typeface="ＭＳ Ｐゴシック" charset="-128"/>
              </a:rPr>
              <a:t>E</a:t>
            </a:r>
            <a:r>
              <a:rPr lang="en-US" sz="1662" dirty="0">
                <a:ea typeface="ＭＳ Ｐゴシック" charset="-128"/>
              </a:rPr>
              <a:t> = </a:t>
            </a:r>
            <a:r>
              <a:rPr lang="en-US" sz="1662" i="1" dirty="0" err="1">
                <a:ea typeface="ＭＳ Ｐゴシック" charset="-128"/>
              </a:rPr>
              <a:t>E</a:t>
            </a:r>
            <a:r>
              <a:rPr lang="en-US" sz="1662" baseline="-25000" dirty="0" err="1">
                <a:ea typeface="ＭＳ Ｐゴシック" charset="-128"/>
              </a:rPr>
              <a:t>final</a:t>
            </a:r>
            <a:r>
              <a:rPr lang="en-US" sz="1662" dirty="0">
                <a:ea typeface="ＭＳ Ｐゴシック" charset="-128"/>
              </a:rPr>
              <a:t> - </a:t>
            </a:r>
            <a:r>
              <a:rPr lang="en-US" sz="1662" i="1" dirty="0" err="1">
                <a:ea typeface="ＭＳ Ｐゴシック" charset="-128"/>
              </a:rPr>
              <a:t>E</a:t>
            </a:r>
            <a:r>
              <a:rPr lang="en-US" sz="1662" baseline="-25000" dirty="0" err="1">
                <a:ea typeface="ＭＳ Ｐゴシック" charset="-128"/>
              </a:rPr>
              <a:t>initial</a:t>
            </a:r>
            <a:r>
              <a:rPr lang="en-US" sz="1662" dirty="0">
                <a:ea typeface="ＭＳ Ｐゴシック" charset="-128"/>
              </a:rPr>
              <a:t> = -802 kJ</a:t>
            </a:r>
          </a:p>
        </p:txBody>
      </p:sp>
      <p:sp>
        <p:nvSpPr>
          <p:cNvPr id="9223" name="Rectangle 8"/>
          <p:cNvSpPr>
            <a:spLocks noChangeArrowheads="1"/>
          </p:cNvSpPr>
          <p:nvPr/>
        </p:nvSpPr>
        <p:spPr bwMode="auto">
          <a:xfrm>
            <a:off x="304800" y="3232639"/>
            <a:ext cx="7848600" cy="603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62" dirty="0">
                <a:latin typeface="Arial" charset="0"/>
                <a:ea typeface="ＭＳ Ｐゴシック" charset="0"/>
              </a:rPr>
              <a:t>802 kJ is released when 1 mole of methane, CH</a:t>
            </a:r>
            <a:r>
              <a:rPr lang="en-US" sz="1662" baseline="-25000" dirty="0">
                <a:latin typeface="Arial" charset="0"/>
                <a:ea typeface="ＭＳ Ｐゴシック" charset="0"/>
              </a:rPr>
              <a:t>4</a:t>
            </a:r>
            <a:r>
              <a:rPr lang="en-US" sz="1662" dirty="0">
                <a:latin typeface="Arial" charset="0"/>
                <a:ea typeface="ＭＳ Ｐゴシック" charset="0"/>
              </a:rPr>
              <a:t>, reacts with 2 moles of oxygen to produce 1 mole of carbon dioxide and 2 moles of water.</a:t>
            </a:r>
            <a:endParaRPr lang="en-US" sz="1662" baseline="-25000" dirty="0">
              <a:latin typeface="Arial" charset="0"/>
              <a:ea typeface="ＭＳ Ｐゴシック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968012" y="334108"/>
            <a:ext cx="6377354" cy="98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sz="2954" dirty="0">
                <a:solidFill>
                  <a:srgbClr val="FF6600"/>
                </a:solidFill>
              </a:rPr>
              <a:t>Internal Energy of Molecules:</a:t>
            </a:r>
          </a:p>
          <a:p>
            <a:pPr algn="l" eaLnBrk="1" hangingPunct="1">
              <a:defRPr/>
            </a:pPr>
            <a:r>
              <a:rPr lang="en-US" sz="2954" dirty="0">
                <a:solidFill>
                  <a:srgbClr val="FF6600"/>
                </a:solidFill>
              </a:rPr>
              <a:t>State Functions</a:t>
            </a:r>
          </a:p>
        </p:txBody>
      </p:sp>
      <p:sp>
        <p:nvSpPr>
          <p:cNvPr id="18438" name="Rectangle 1"/>
          <p:cNvSpPr>
            <a:spLocks noChangeArrowheads="1"/>
          </p:cNvSpPr>
          <p:nvPr/>
        </p:nvSpPr>
        <p:spPr bwMode="auto">
          <a:xfrm>
            <a:off x="67408" y="952501"/>
            <a:ext cx="1132041" cy="34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62">
                <a:ea typeface="ＭＳ Ｐゴシック" panose="020B0600070205080204" pitchFamily="34" charset="-128"/>
              </a:rPr>
              <a:t>Example:</a:t>
            </a:r>
            <a:endParaRPr lang="en-US" altLang="en-US" sz="1662"/>
          </a:p>
        </p:txBody>
      </p:sp>
      <p:sp>
        <p:nvSpPr>
          <p:cNvPr id="18439" name="Rectangle 1"/>
          <p:cNvSpPr>
            <a:spLocks noChangeArrowheads="1"/>
          </p:cNvSpPr>
          <p:nvPr/>
        </p:nvSpPr>
        <p:spPr bwMode="auto">
          <a:xfrm>
            <a:off x="4079631" y="5609493"/>
            <a:ext cx="4572000" cy="60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662">
                <a:solidFill>
                  <a:srgbClr val="FF0000"/>
                </a:solidFill>
                <a:ea typeface="ＭＳ Ｐゴシック" panose="020B0600070205080204" pitchFamily="34" charset="-128"/>
              </a:rPr>
              <a:t>Just as energy comes in many forms,</a:t>
            </a:r>
          </a:p>
          <a:p>
            <a:pPr algn="l"/>
            <a:r>
              <a:rPr lang="en-US" altLang="en-US" sz="1662">
                <a:solidFill>
                  <a:srgbClr val="FF0000"/>
                </a:solidFill>
                <a:ea typeface="ＭＳ Ｐゴシック" panose="020B0600070205080204" pitchFamily="34" charset="-128"/>
              </a:rPr>
              <a:t>so too does </a:t>
            </a:r>
            <a:r>
              <a:rPr lang="en-US" altLang="en-US" sz="1662" u="sng">
                <a:solidFill>
                  <a:srgbClr val="FF0000"/>
                </a:solidFill>
                <a:ea typeface="ＭＳ Ｐゴシック" panose="020B0600070205080204" pitchFamily="34" charset="-128"/>
              </a:rPr>
              <a:t>work …</a:t>
            </a:r>
            <a:endParaRPr lang="en-US" altLang="en-US" sz="1662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0" y="1792840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ea typeface="ＭＳ Ｐゴシック" charset="-128"/>
              </a:rPr>
              <a:t>∆</a:t>
            </a:r>
            <a:r>
              <a:rPr lang="en-US" i="1" dirty="0" smtClean="0">
                <a:solidFill>
                  <a:srgbClr val="FF0000"/>
                </a:solidFill>
                <a:ea typeface="ＭＳ Ｐゴシック" charset="-128"/>
              </a:rPr>
              <a:t>H = -802 kJ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9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0425"/>
            <a:ext cx="7924800" cy="236537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The Periodic Table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Metals (main groups, transition)</a:t>
            </a:r>
            <a:br>
              <a:rPr lang="en-US" dirty="0" smtClean="0"/>
            </a:br>
            <a:r>
              <a:rPr lang="en-US" dirty="0" smtClean="0"/>
              <a:t>Nonmetals</a:t>
            </a:r>
            <a:br>
              <a:rPr lang="en-US" dirty="0" smtClean="0"/>
            </a:br>
            <a:r>
              <a:rPr lang="en-US" dirty="0" smtClean="0"/>
              <a:t>Metalloids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876800"/>
            <a:ext cx="6400800" cy="17526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ChangeArrowheads="1"/>
          </p:cNvSpPr>
          <p:nvPr/>
        </p:nvSpPr>
        <p:spPr bwMode="auto">
          <a:xfrm>
            <a:off x="4758105" y="1257301"/>
            <a:ext cx="1090363" cy="348109"/>
          </a:xfrm>
          <a:prstGeom prst="rect">
            <a:avLst/>
          </a:prstGeom>
          <a:solidFill>
            <a:srgbClr val="61EAFD">
              <a:alpha val="3294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662" i="1">
                <a:ea typeface="ＭＳ Ｐゴシック" panose="020B0600070205080204" pitchFamily="34" charset="-128"/>
              </a:rPr>
              <a:t>w</a:t>
            </a:r>
            <a:r>
              <a:rPr lang="en-US" altLang="en-US" sz="1662">
                <a:ea typeface="ＭＳ Ｐゴシック" panose="020B0600070205080204" pitchFamily="34" charset="-128"/>
              </a:rPr>
              <a:t> = </a:t>
            </a:r>
            <a:r>
              <a:rPr lang="en-US" altLang="en-US" sz="1662" i="1">
                <a:ea typeface="ＭＳ Ｐゴシック" panose="020B0600070205080204" pitchFamily="34" charset="-128"/>
              </a:rPr>
              <a:t>F</a:t>
            </a:r>
            <a:r>
              <a:rPr lang="en-US" altLang="en-US" sz="1662">
                <a:ea typeface="ＭＳ Ｐゴシック" panose="020B0600070205080204" pitchFamily="34" charset="-128"/>
              </a:rPr>
              <a:t> x </a:t>
            </a:r>
            <a:r>
              <a:rPr lang="en-US" altLang="en-US" sz="1662" i="1">
                <a:ea typeface="ＭＳ Ｐゴシック" panose="020B0600070205080204" pitchFamily="34" charset="-128"/>
              </a:rPr>
              <a:t>d</a:t>
            </a: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4360985" y="873370"/>
            <a:ext cx="2662267" cy="348109"/>
          </a:xfrm>
          <a:prstGeom prst="rect">
            <a:avLst/>
          </a:prstGeom>
          <a:solidFill>
            <a:srgbClr val="61EAFD">
              <a:alpha val="3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en-US" sz="1662">
                <a:ea typeface="ＭＳ Ｐゴシック" panose="020B0600070205080204" pitchFamily="34" charset="-128"/>
              </a:rPr>
              <a:t>Work = Force x Distance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263769"/>
            <a:ext cx="8839200" cy="70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defRPr/>
            </a:pPr>
            <a:r>
              <a:rPr lang="en-US" sz="2954" dirty="0">
                <a:solidFill>
                  <a:srgbClr val="FF6600"/>
                </a:solidFill>
              </a:rPr>
              <a:t>Expansion Work Done by Reactions</a:t>
            </a:r>
          </a:p>
        </p:txBody>
      </p:sp>
      <p:pic>
        <p:nvPicPr>
          <p:cNvPr id="19461" name="Picture 1" descr="08_04_Fig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"/>
          <a:stretch>
            <a:fillRect/>
          </a:stretch>
        </p:blipFill>
        <p:spPr bwMode="auto">
          <a:xfrm>
            <a:off x="2765181" y="3018692"/>
            <a:ext cx="5838092" cy="356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1"/>
          <p:cNvSpPr>
            <a:spLocks noChangeArrowheads="1"/>
          </p:cNvSpPr>
          <p:nvPr/>
        </p:nvSpPr>
        <p:spPr bwMode="auto">
          <a:xfrm>
            <a:off x="161193" y="873369"/>
            <a:ext cx="4199792" cy="2496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defRPr/>
            </a:pPr>
            <a:r>
              <a:rPr lang="en-US" altLang="en-US" sz="1662" dirty="0">
                <a:ea typeface="ＭＳ Ｐゴシック" pitchFamily="34" charset="-128"/>
              </a:rPr>
              <a:t>Just as energy comes in many forms,</a:t>
            </a:r>
          </a:p>
          <a:p>
            <a:pPr algn="l">
              <a:defRPr/>
            </a:pPr>
            <a:r>
              <a:rPr lang="en-US" altLang="en-US" sz="1662" dirty="0">
                <a:ea typeface="ＭＳ Ｐゴシック" pitchFamily="34" charset="-128"/>
              </a:rPr>
              <a:t>so too does </a:t>
            </a:r>
            <a:r>
              <a:rPr lang="en-US" altLang="en-US" sz="1662" u="sng" dirty="0">
                <a:ea typeface="ＭＳ Ｐゴシック" pitchFamily="34" charset="-128"/>
              </a:rPr>
              <a:t>work .</a:t>
            </a:r>
          </a:p>
          <a:p>
            <a:pPr algn="l">
              <a:defRPr/>
            </a:pPr>
            <a:endParaRPr lang="en-US" altLang="en-US" sz="1662" dirty="0">
              <a:ea typeface="ＭＳ Ｐゴシック" pitchFamily="34" charset="-128"/>
            </a:endParaRPr>
          </a:p>
          <a:p>
            <a:pPr marL="263776" indent="-263776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sz="1662" dirty="0">
                <a:ea typeface="ＭＳ Ｐゴシック" pitchFamily="34" charset="-128"/>
              </a:rPr>
              <a:t>The most common type of work in chemical system is the </a:t>
            </a:r>
            <a:r>
              <a:rPr lang="en-US" altLang="en-US" sz="1662" u="sng" dirty="0">
                <a:solidFill>
                  <a:srgbClr val="FF0000"/>
                </a:solidFill>
                <a:ea typeface="ＭＳ Ｐゴシック" pitchFamily="34" charset="-128"/>
              </a:rPr>
              <a:t>expansion work</a:t>
            </a:r>
            <a:r>
              <a:rPr lang="en-US" altLang="en-US" sz="1662" dirty="0">
                <a:ea typeface="ＭＳ Ｐゴシック" pitchFamily="34" charset="-128"/>
              </a:rPr>
              <a:t>: Work done as the </a:t>
            </a:r>
            <a:r>
              <a:rPr lang="en-US" altLang="en-US" sz="1662" u="sng" dirty="0">
                <a:ea typeface="ＭＳ Ｐゴシック" pitchFamily="34" charset="-128"/>
              </a:rPr>
              <a:t>result of a volume change</a:t>
            </a:r>
            <a:r>
              <a:rPr lang="en-US" altLang="en-US" sz="1662" dirty="0">
                <a:ea typeface="ＭＳ Ｐゴシック" pitchFamily="34" charset="-128"/>
              </a:rPr>
              <a:t> in the system. </a:t>
            </a:r>
          </a:p>
          <a:p>
            <a:pPr marL="263776" indent="-263776">
              <a:spcBef>
                <a:spcPct val="200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en-US" sz="1662" dirty="0">
                <a:ea typeface="ＭＳ Ｐゴシック" pitchFamily="34" charset="-128"/>
              </a:rPr>
              <a:t>Also called </a:t>
            </a:r>
            <a:r>
              <a:rPr lang="en-US" altLang="en-US" sz="1662" i="1" dirty="0">
                <a:solidFill>
                  <a:srgbClr val="FF0000"/>
                </a:solidFill>
                <a:ea typeface="ＭＳ Ｐゴシック" pitchFamily="34" charset="-128"/>
              </a:rPr>
              <a:t>pressure-volume,</a:t>
            </a:r>
            <a:r>
              <a:rPr lang="en-US" altLang="en-US" sz="1662" dirty="0">
                <a:solidFill>
                  <a:srgbClr val="FF0000"/>
                </a:solidFill>
                <a:ea typeface="ＭＳ Ｐゴシック" pitchFamily="34" charset="-128"/>
              </a:rPr>
              <a:t> or </a:t>
            </a:r>
            <a:r>
              <a:rPr lang="en-US" altLang="en-US" sz="1662" i="1" dirty="0">
                <a:solidFill>
                  <a:srgbClr val="FF0000"/>
                </a:solidFill>
                <a:ea typeface="ＭＳ Ｐゴシック" pitchFamily="34" charset="-128"/>
              </a:rPr>
              <a:t>PV, work</a:t>
            </a:r>
            <a:r>
              <a:rPr lang="en-US" altLang="en-US" sz="1662" dirty="0">
                <a:solidFill>
                  <a:srgbClr val="FF0000"/>
                </a:solidFill>
                <a:ea typeface="ＭＳ Ｐゴシック" pitchFamily="34" charset="-128"/>
              </a:rPr>
              <a:t>.</a:t>
            </a:r>
            <a:endParaRPr lang="en-US" altLang="en-US" sz="1662" baseline="-25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4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14362"/>
            <a:ext cx="5391150" cy="62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57200"/>
            <a:ext cx="5528550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5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w0334a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354" y="1600200"/>
            <a:ext cx="306265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798277" y="1371601"/>
            <a:ext cx="5045320" cy="521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800" b="0">
                <a:latin typeface="Times New Roman" pitchFamily="18" charset="0"/>
              </a:rPr>
              <a:t>A </a:t>
            </a:r>
            <a:r>
              <a:rPr lang="en-US" sz="2800">
                <a:latin typeface="Times New Roman" pitchFamily="18" charset="0"/>
              </a:rPr>
              <a:t>coffee cup calorimeter</a:t>
            </a:r>
            <a:r>
              <a:rPr lang="en-US" sz="2800" b="0">
                <a:latin typeface="Times New Roman" pitchFamily="18" charset="0"/>
              </a:rPr>
              <a:t> can be used to measure heats of reaction at </a:t>
            </a:r>
            <a:r>
              <a:rPr lang="en-US" sz="2800">
                <a:latin typeface="Times New Roman" pitchFamily="18" charset="0"/>
              </a:rPr>
              <a:t>constant pressure</a:t>
            </a:r>
            <a:r>
              <a:rPr lang="en-US" sz="2800" b="0">
                <a:latin typeface="Times New Roman" pitchFamily="18" charset="0"/>
              </a:rPr>
              <a:t>.</a:t>
            </a:r>
          </a:p>
          <a:p>
            <a:pPr algn="l" eaLnBrk="1" hangingPunct="1"/>
            <a:endParaRPr lang="en-US" sz="2800" b="0">
              <a:latin typeface="Times New Roman" pitchFamily="18" charset="0"/>
            </a:endParaRPr>
          </a:p>
          <a:p>
            <a:pPr algn="l" eaLnBrk="1" hangingPunct="1"/>
            <a:r>
              <a:rPr lang="en-US" sz="2800" b="0">
                <a:latin typeface="Times New Roman" pitchFamily="18" charset="0"/>
              </a:rPr>
              <a:t>Heat can be released or absorbed, resulting in a change in temperature of the solution.</a:t>
            </a:r>
          </a:p>
          <a:p>
            <a:pPr algn="l" eaLnBrk="1" hangingPunct="1"/>
            <a:endParaRPr lang="en-US" sz="2800" b="0">
              <a:latin typeface="Times New Roman" pitchFamily="18" charset="0"/>
            </a:endParaRPr>
          </a:p>
          <a:p>
            <a:pPr algn="l" eaLnBrk="1" hangingPunct="1"/>
            <a:r>
              <a:rPr lang="en-US" sz="2800" b="0">
                <a:latin typeface="Times New Roman" pitchFamily="18" charset="0"/>
              </a:rPr>
              <a:t>Amount of heat that a reaction produces or absorbs depends on the number of moles of reactant that react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304800" y="5643564"/>
            <a:ext cx="184731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endParaRPr lang="en-US" sz="2800" b="0">
              <a:latin typeface="Times New Roman" pitchFamily="18" charset="0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336431" y="152400"/>
          <a:ext cx="6471138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266093" y="304800"/>
          <a:ext cx="6611815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4962" name="Rectangle 2"/>
          <p:cNvSpPr>
            <a:spLocks noGrp="1" noChangeArrowheads="1"/>
          </p:cNvSpPr>
          <p:nvPr>
            <p:ph idx="1"/>
          </p:nvPr>
        </p:nvSpPr>
        <p:spPr>
          <a:xfrm>
            <a:off x="633046" y="2057400"/>
            <a:ext cx="7807569" cy="4495800"/>
          </a:xfrm>
        </p:spPr>
        <p:txBody>
          <a:bodyPr>
            <a:normAutofit lnSpcReduction="10000"/>
          </a:bodyPr>
          <a:lstStyle/>
          <a:p>
            <a:pPr marL="609600" indent="-609600">
              <a:defRPr/>
            </a:pPr>
            <a:r>
              <a:rPr lang="en-US" sz="2800" dirty="0" smtClean="0"/>
              <a:t>Enthalpy changes for reactions can be calculated by </a:t>
            </a:r>
            <a:r>
              <a:rPr lang="en-US" sz="2800" b="0" i="1" dirty="0" smtClean="0"/>
              <a:t>algebraic summation</a:t>
            </a:r>
          </a:p>
          <a:p>
            <a:pPr marL="609600" indent="-609600">
              <a:defRPr/>
            </a:pPr>
            <a:endParaRPr lang="en-US" sz="2800" b="0" i="1" dirty="0" smtClean="0"/>
          </a:p>
          <a:p>
            <a:pPr marL="609600" indent="-609600">
              <a:defRPr/>
            </a:pPr>
            <a:r>
              <a:rPr lang="en-US" sz="2800" dirty="0" smtClean="0"/>
              <a:t>This is called 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Hess’s Law</a:t>
            </a:r>
            <a:r>
              <a:rPr lang="en-US" sz="2800" dirty="0" smtClean="0"/>
              <a:t>: </a:t>
            </a:r>
          </a:p>
          <a:p>
            <a:pPr marL="609600" indent="-609600">
              <a:buFontTx/>
              <a:buNone/>
              <a:defRPr/>
            </a:pPr>
            <a:r>
              <a:rPr lang="en-US" sz="2800" dirty="0" smtClean="0"/>
              <a:t>      The value of </a:t>
            </a:r>
            <a:r>
              <a:rPr lang="el-GR" sz="2800" dirty="0" smtClean="0">
                <a:cs typeface="Times New Roman" pitchFamily="18" charset="0"/>
              </a:rPr>
              <a:t>Δ</a:t>
            </a:r>
            <a:r>
              <a:rPr lang="en-US" sz="2800" dirty="0" smtClean="0">
                <a:cs typeface="Times New Roman" pitchFamily="18" charset="0"/>
              </a:rPr>
              <a:t>H for any reaction </a:t>
            </a:r>
            <a:r>
              <a:rPr lang="en-US" sz="2800" i="1" dirty="0" smtClean="0">
                <a:cs typeface="Times New Roman" pitchFamily="18" charset="0"/>
              </a:rPr>
              <a:t>that can be written in steps</a:t>
            </a:r>
            <a:r>
              <a:rPr lang="en-US" sz="2800" dirty="0" smtClean="0">
                <a:cs typeface="Times New Roman" pitchFamily="18" charset="0"/>
              </a:rPr>
              <a:t> equals 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cs typeface="Times New Roman" pitchFamily="18" charset="0"/>
              </a:rPr>
              <a:t>the sum of the values of </a:t>
            </a:r>
            <a:r>
              <a:rPr lang="el-GR" sz="2800" dirty="0" smtClean="0">
                <a:solidFill>
                  <a:schemeClr val="accent3">
                    <a:lumMod val="50000"/>
                  </a:schemeClr>
                </a:solidFill>
                <a:cs typeface="Times New Roman" pitchFamily="18" charset="0"/>
              </a:rPr>
              <a:t>Δ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cs typeface="Times New Roman" pitchFamily="18" charset="0"/>
              </a:rPr>
              <a:t>H</a:t>
            </a:r>
            <a:r>
              <a:rPr lang="en-US" sz="2800" dirty="0" smtClean="0">
                <a:cs typeface="Times New Roman" pitchFamily="18" charset="0"/>
              </a:rPr>
              <a:t> for each of the </a:t>
            </a:r>
            <a:r>
              <a:rPr lang="en-US" sz="2800" u="sng" dirty="0" smtClean="0">
                <a:cs typeface="Times New Roman" pitchFamily="18" charset="0"/>
              </a:rPr>
              <a:t>individual steps</a:t>
            </a:r>
            <a:r>
              <a:rPr lang="en-US" sz="2800" dirty="0" smtClean="0">
                <a:cs typeface="Times New Roman" pitchFamily="18" charset="0"/>
              </a:rPr>
              <a:t>.</a:t>
            </a:r>
          </a:p>
          <a:p>
            <a:pPr marL="609600" indent="-609600">
              <a:defRPr/>
            </a:pPr>
            <a:endParaRPr lang="en-US" sz="2800" dirty="0" smtClean="0">
              <a:cs typeface="Times New Roman" pitchFamily="18" charset="0"/>
            </a:endParaRPr>
          </a:p>
          <a:p>
            <a:pPr marL="609600" indent="-609600">
              <a:defRPr/>
            </a:pPr>
            <a:r>
              <a:rPr lang="en-US" sz="2800" dirty="0" smtClean="0">
                <a:cs typeface="Times New Roman" pitchFamily="18" charset="0"/>
              </a:rPr>
              <a:t>Enthalpy changes may be calculated using only a few simple rules…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/>
        </p:nvGraphicFramePr>
        <p:xfrm>
          <a:off x="1336431" y="152400"/>
          <a:ext cx="6611815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763000" cy="525780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FontTx/>
              <a:buNone/>
            </a:pPr>
            <a:r>
              <a:rPr lang="pt-BR" sz="2600" b="0" dirty="0" smtClean="0">
                <a:latin typeface="Times New Roman" pitchFamily="18" charset="0"/>
              </a:rPr>
              <a:t>½ N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+ O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</a:t>
            </a:r>
            <a:r>
              <a:rPr lang="en-US" sz="2600" b="0" dirty="0" smtClean="0">
                <a:latin typeface="Times New Roman" pitchFamily="18" charset="0"/>
                <a:sym typeface="Wingdings" pitchFamily="2" charset="2"/>
              </a:rPr>
              <a:t></a:t>
            </a:r>
            <a:r>
              <a:rPr lang="pt-BR" sz="2600" b="0" dirty="0" smtClean="0">
                <a:latin typeface="Times New Roman" pitchFamily="18" charset="0"/>
              </a:rPr>
              <a:t> NO</a:t>
            </a:r>
            <a:r>
              <a:rPr lang="pt-BR" sz="2600" b="0" baseline="-25000" dirty="0" smtClean="0">
                <a:latin typeface="Times New Roman" pitchFamily="18" charset="0"/>
              </a:rPr>
              <a:t>2 </a:t>
            </a:r>
            <a:r>
              <a:rPr lang="pt-BR" sz="2600" b="0" dirty="0" smtClean="0">
                <a:latin typeface="Times New Roman" pitchFamily="18" charset="0"/>
              </a:rPr>
              <a:t>(g)		</a:t>
            </a:r>
            <a:r>
              <a:rPr lang="en-US" sz="2600" b="0" dirty="0" smtClean="0">
                <a:latin typeface="Times New Roman" pitchFamily="18" charset="0"/>
                <a:sym typeface="Symbol" pitchFamily="18" charset="2"/>
              </a:rPr>
              <a:t></a:t>
            </a:r>
            <a:r>
              <a:rPr lang="pt-BR" sz="2600" b="0" dirty="0" smtClean="0">
                <a:latin typeface="Times New Roman" pitchFamily="18" charset="0"/>
              </a:rPr>
              <a:t>Hº = +33.8 kJ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pt-BR" sz="2600" b="0" dirty="0" smtClean="0">
                <a:latin typeface="Times New Roman" pitchFamily="18" charset="0"/>
              </a:rPr>
              <a:t>½ N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+ ½ O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</a:t>
            </a:r>
            <a:r>
              <a:rPr lang="en-US" sz="2600" b="0" dirty="0" smtClean="0">
                <a:latin typeface="Times New Roman" pitchFamily="18" charset="0"/>
                <a:sym typeface="Wingdings" pitchFamily="2" charset="2"/>
              </a:rPr>
              <a:t></a:t>
            </a:r>
            <a:r>
              <a:rPr lang="pt-BR" sz="2600" b="0" dirty="0" smtClean="0">
                <a:latin typeface="Times New Roman" pitchFamily="18" charset="0"/>
              </a:rPr>
              <a:t> NO</a:t>
            </a:r>
            <a:r>
              <a:rPr lang="pt-BR" sz="2600" b="0" baseline="-25000" dirty="0" smtClean="0">
                <a:latin typeface="Times New Roman" pitchFamily="18" charset="0"/>
              </a:rPr>
              <a:t> </a:t>
            </a:r>
            <a:r>
              <a:rPr lang="pt-BR" sz="2600" b="0" dirty="0" smtClean="0">
                <a:latin typeface="Times New Roman" pitchFamily="18" charset="0"/>
              </a:rPr>
              <a:t>(g)	           </a:t>
            </a:r>
            <a:r>
              <a:rPr lang="en-US" sz="2600" b="0" dirty="0" smtClean="0">
                <a:latin typeface="Times New Roman" pitchFamily="18" charset="0"/>
                <a:sym typeface="Symbol" pitchFamily="18" charset="2"/>
              </a:rPr>
              <a:t></a:t>
            </a:r>
            <a:r>
              <a:rPr lang="pt-BR" sz="2600" b="0" dirty="0" smtClean="0">
                <a:latin typeface="Times New Roman" pitchFamily="18" charset="0"/>
              </a:rPr>
              <a:t>Hº = +90.37 kJ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NO(g) + ½ O</a:t>
            </a:r>
            <a:r>
              <a:rPr lang="pt-BR" sz="2600" b="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2</a:t>
            </a: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 (g) </a:t>
            </a:r>
            <a:r>
              <a:rPr lang="en-US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sym typeface="Wingdings" pitchFamily="2" charset="2"/>
              </a:rPr>
              <a:t></a:t>
            </a: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 NO</a:t>
            </a:r>
            <a:r>
              <a:rPr lang="pt-BR" sz="2600" b="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2 </a:t>
            </a: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(g)		</a:t>
            </a:r>
            <a:r>
              <a:rPr lang="en-US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sym typeface="Symbol" pitchFamily="18" charset="2"/>
              </a:rPr>
              <a:t></a:t>
            </a: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Hº = ?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pt-BR" sz="2600" b="0" dirty="0" smtClean="0">
              <a:latin typeface="Times New Roman" pitchFamily="18" charset="0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pt-BR" sz="2600" b="0" dirty="0" smtClean="0">
                <a:latin typeface="Times New Roman" pitchFamily="18" charset="0"/>
              </a:rPr>
              <a:t>Alternatively...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pt-BR" sz="2600" b="0" dirty="0" smtClean="0">
                <a:latin typeface="Times New Roman" pitchFamily="18" charset="0"/>
              </a:rPr>
              <a:t>½ N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+ O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	    </a:t>
            </a:r>
            <a:r>
              <a:rPr lang="en-US" sz="2600" b="0" dirty="0" smtClean="0">
                <a:latin typeface="Times New Roman" pitchFamily="18" charset="0"/>
                <a:sym typeface="Wingdings" pitchFamily="2" charset="2"/>
              </a:rPr>
              <a:t></a:t>
            </a:r>
            <a:r>
              <a:rPr lang="pt-BR" sz="2600" b="0" dirty="0" smtClean="0">
                <a:latin typeface="Times New Roman" pitchFamily="18" charset="0"/>
              </a:rPr>
              <a:t> NO</a:t>
            </a:r>
            <a:r>
              <a:rPr lang="pt-BR" sz="2600" b="0" baseline="-25000" dirty="0" smtClean="0">
                <a:latin typeface="Times New Roman" pitchFamily="18" charset="0"/>
              </a:rPr>
              <a:t>2 </a:t>
            </a:r>
            <a:r>
              <a:rPr lang="pt-BR" sz="2600" b="0" dirty="0" smtClean="0">
                <a:latin typeface="Times New Roman" pitchFamily="18" charset="0"/>
              </a:rPr>
              <a:t>(g)		</a:t>
            </a:r>
            <a:r>
              <a:rPr lang="en-US" sz="2600" b="0" dirty="0" smtClean="0">
                <a:latin typeface="Times New Roman" pitchFamily="18" charset="0"/>
                <a:sym typeface="Symbol" pitchFamily="18" charset="2"/>
              </a:rPr>
              <a:t></a:t>
            </a:r>
            <a:r>
              <a:rPr lang="pt-BR" sz="2600" b="0" dirty="0" smtClean="0">
                <a:latin typeface="Times New Roman" pitchFamily="18" charset="0"/>
              </a:rPr>
              <a:t>Hº = +33.8 kJ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pt-BR" sz="2600" b="0" dirty="0" smtClean="0">
                <a:latin typeface="Times New Roman" pitchFamily="18" charset="0"/>
              </a:rPr>
              <a:t>NO</a:t>
            </a:r>
            <a:r>
              <a:rPr lang="pt-BR" sz="2600" b="0" baseline="-25000" dirty="0" smtClean="0">
                <a:latin typeface="Times New Roman" pitchFamily="18" charset="0"/>
              </a:rPr>
              <a:t> </a:t>
            </a:r>
            <a:r>
              <a:rPr lang="pt-BR" sz="2600" b="0" dirty="0" smtClean="0">
                <a:latin typeface="Times New Roman" pitchFamily="18" charset="0"/>
              </a:rPr>
              <a:t>(g)</a:t>
            </a:r>
            <a:r>
              <a:rPr lang="pt-BR" sz="2600" dirty="0" smtClean="0">
                <a:latin typeface="Times New Roman" pitchFamily="18" charset="0"/>
              </a:rPr>
              <a:t>       </a:t>
            </a:r>
            <a:r>
              <a:rPr lang="en-US" sz="2600" b="0" dirty="0" smtClean="0">
                <a:latin typeface="Times New Roman" pitchFamily="18" charset="0"/>
                <a:sym typeface="Wingdings" pitchFamily="2" charset="2"/>
              </a:rPr>
              <a:t></a:t>
            </a:r>
            <a:r>
              <a:rPr lang="pt-BR" sz="2600" b="0" dirty="0" smtClean="0">
                <a:latin typeface="Times New Roman" pitchFamily="18" charset="0"/>
              </a:rPr>
              <a:t> ½ N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+ ½ O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	</a:t>
            </a:r>
            <a:r>
              <a:rPr lang="en-US" sz="2600" b="0" dirty="0" smtClean="0">
                <a:latin typeface="Times New Roman" pitchFamily="18" charset="0"/>
                <a:sym typeface="Symbol" pitchFamily="18" charset="2"/>
              </a:rPr>
              <a:t></a:t>
            </a:r>
            <a:r>
              <a:rPr lang="pt-BR" sz="2600" b="0" dirty="0" smtClean="0">
                <a:latin typeface="Times New Roman" pitchFamily="18" charset="0"/>
              </a:rPr>
              <a:t>Hº = -90.37 kJ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pt-BR" sz="2600" b="0" dirty="0" smtClean="0">
              <a:latin typeface="Times New Roman" pitchFamily="18" charset="0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pt-BR" sz="2600" b="0" dirty="0" smtClean="0">
                <a:latin typeface="Times New Roman" pitchFamily="18" charset="0"/>
              </a:rPr>
              <a:t>NO(g) + O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+ ½ N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</a:t>
            </a:r>
            <a:r>
              <a:rPr lang="en-US" sz="2600" b="0" dirty="0" smtClean="0">
                <a:latin typeface="Times New Roman" pitchFamily="18" charset="0"/>
                <a:sym typeface="Wingdings" pitchFamily="2" charset="2"/>
              </a:rPr>
              <a:t></a:t>
            </a:r>
            <a:r>
              <a:rPr lang="pt-BR" sz="2600" b="0" dirty="0" smtClean="0">
                <a:latin typeface="Times New Roman" pitchFamily="18" charset="0"/>
              </a:rPr>
              <a:t> NO</a:t>
            </a:r>
            <a:r>
              <a:rPr lang="pt-BR" sz="2600" b="0" baseline="-25000" dirty="0" smtClean="0">
                <a:latin typeface="Times New Roman" pitchFamily="18" charset="0"/>
              </a:rPr>
              <a:t>2 </a:t>
            </a:r>
            <a:r>
              <a:rPr lang="pt-BR" sz="2600" b="0" dirty="0" smtClean="0">
                <a:latin typeface="Times New Roman" pitchFamily="18" charset="0"/>
              </a:rPr>
              <a:t>(g) + ½ N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+ ½ O</a:t>
            </a:r>
            <a:r>
              <a:rPr lang="pt-BR" sz="2600" b="0" baseline="-25000" dirty="0" smtClean="0">
                <a:latin typeface="Times New Roman" pitchFamily="18" charset="0"/>
              </a:rPr>
              <a:t>2</a:t>
            </a:r>
            <a:r>
              <a:rPr lang="pt-BR" sz="2600" b="0" dirty="0" smtClean="0">
                <a:latin typeface="Times New Roman" pitchFamily="18" charset="0"/>
              </a:rPr>
              <a:t> (g)    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2600" b="0" dirty="0" smtClean="0">
                <a:latin typeface="Times New Roman" pitchFamily="18" charset="0"/>
                <a:sym typeface="Symbol" pitchFamily="18" charset="2"/>
              </a:rPr>
              <a:t></a:t>
            </a:r>
            <a:r>
              <a:rPr lang="pt-BR" sz="2600" b="0" dirty="0" smtClean="0">
                <a:latin typeface="Times New Roman" pitchFamily="18" charset="0"/>
              </a:rPr>
              <a:t>Hº = ?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pt-BR" sz="2600" b="0" dirty="0" smtClean="0">
              <a:latin typeface="Times New Roman" pitchFamily="18" charset="0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endParaRPr lang="pt-BR" sz="2600" b="0" dirty="0" smtClean="0">
              <a:latin typeface="Times New Roman" pitchFamily="18" charset="0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NO(g) + ½ O</a:t>
            </a:r>
            <a:r>
              <a:rPr lang="pt-BR" sz="2600" b="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2</a:t>
            </a: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 (g) </a:t>
            </a:r>
            <a:r>
              <a:rPr lang="en-US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sym typeface="Wingdings" pitchFamily="2" charset="2"/>
              </a:rPr>
              <a:t></a:t>
            </a: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 NO</a:t>
            </a:r>
            <a:r>
              <a:rPr lang="pt-BR" sz="2600" b="0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2 </a:t>
            </a: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(g)		</a:t>
            </a:r>
            <a:r>
              <a:rPr lang="en-US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sym typeface="Symbol" pitchFamily="18" charset="2"/>
              </a:rPr>
              <a:t></a:t>
            </a:r>
            <a:r>
              <a:rPr lang="pt-BR" sz="2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Hº = 1-2 = -56.6 kJ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pt-BR" sz="2800" b="0" dirty="0" smtClean="0">
              <a:latin typeface="Times New Roman" pitchFamily="18" charset="0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endParaRPr lang="pt-BR" sz="2800" b="0" dirty="0" smtClean="0">
              <a:latin typeface="Times New Roman" pitchFamily="18" charset="0"/>
            </a:endParaRPr>
          </a:p>
          <a:p>
            <a:pPr marL="0" indent="0">
              <a:lnSpc>
                <a:spcPct val="80000"/>
              </a:lnSpc>
            </a:pPr>
            <a:endParaRPr lang="en-US" dirty="0" smtClean="0"/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899746" y="3084513"/>
            <a:ext cx="18473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7737231" y="1219201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7737231" y="1676401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8505093" y="3443288"/>
            <a:ext cx="30168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434754" y="3886201"/>
            <a:ext cx="37221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-2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562708" y="4495800"/>
            <a:ext cx="745587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2667000" y="4495800"/>
            <a:ext cx="703385" cy="6858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5943600" y="4495800"/>
            <a:ext cx="703385" cy="6858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H="1">
            <a:off x="7162800" y="4495800"/>
            <a:ext cx="703385" cy="6858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 flipV="1">
            <a:off x="1447800" y="4572000"/>
            <a:ext cx="0" cy="5334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1266092" y="5029201"/>
            <a:ext cx="34583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hlink"/>
                </a:solidFill>
              </a:rPr>
              <a:t>½</a:t>
            </a:r>
            <a:endParaRPr lang="en-US" dirty="0">
              <a:solidFill>
                <a:schemeClr val="hlink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2971800"/>
            <a:ext cx="8305800" cy="3200400"/>
          </a:xfrm>
        </p:spPr>
        <p:txBody>
          <a:bodyPr/>
          <a:lstStyle/>
          <a:p>
            <a:pPr>
              <a:lnSpc>
                <a:spcPct val="115000"/>
              </a:lnSpc>
              <a:buFontTx/>
              <a:buNone/>
              <a:defRPr/>
            </a:pPr>
            <a:r>
              <a:rPr lang="en-US" smtClean="0"/>
              <a:t> 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∆H</a:t>
            </a:r>
            <a:r>
              <a:rPr lang="en-US" sz="3200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rxn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=  ∆H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3200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(CO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+ 2 ∆H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3200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(H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O) </a:t>
            </a:r>
          </a:p>
          <a:p>
            <a:pPr>
              <a:buFontTx/>
              <a:buNone/>
              <a:defRPr/>
            </a:pP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- {3/2 ∆H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3200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(O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+ ∆H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</a:t>
            </a:r>
            <a:r>
              <a:rPr lang="en-US" sz="3200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(CH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OH)} </a:t>
            </a:r>
          </a:p>
          <a:p>
            <a:pPr>
              <a:buFontTx/>
              <a:buNone/>
              <a:defRPr/>
            </a:pP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= (-393.5 kJ) + 2 (-241.8 kJ) </a:t>
            </a:r>
          </a:p>
          <a:p>
            <a:pPr>
              <a:buFontTx/>
              <a:buNone/>
              <a:defRPr/>
            </a:pP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- {0 + (-201.5 kJ)}</a:t>
            </a:r>
          </a:p>
          <a:p>
            <a:pPr>
              <a:buFontTx/>
              <a:buNone/>
              <a:defRPr/>
            </a:pP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∆H</a:t>
            </a:r>
            <a:r>
              <a:rPr lang="en-US" sz="3200" baseline="30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lang="en-US" sz="3200" baseline="-25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rxn</a:t>
            </a: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= -675.6 kJ per mol of methanol</a:t>
            </a:r>
          </a:p>
        </p:txBody>
      </p:sp>
      <p:sp>
        <p:nvSpPr>
          <p:cNvPr id="63491" name="Line 3"/>
          <p:cNvSpPr>
            <a:spLocks noChangeShapeType="1"/>
          </p:cNvSpPr>
          <p:nvPr/>
        </p:nvSpPr>
        <p:spPr bwMode="auto">
          <a:xfrm>
            <a:off x="622789" y="1066800"/>
            <a:ext cx="7517423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304800" y="1447800"/>
            <a:ext cx="7779694" cy="1224951"/>
          </a:xfrm>
          <a:prstGeom prst="rect">
            <a:avLst/>
          </a:prstGeom>
          <a:solidFill>
            <a:srgbClr val="FFFFAF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115000"/>
              </a:lnSpc>
              <a:defRPr/>
            </a:pPr>
            <a:r>
              <a:rPr lang="en-US" sz="32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CH</a:t>
            </a:r>
            <a:r>
              <a:rPr lang="en-US" sz="320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3</a:t>
            </a:r>
            <a:r>
              <a:rPr lang="en-US" sz="32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OH(g) + 3/2 O</a:t>
            </a:r>
            <a:r>
              <a:rPr lang="en-US" sz="320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2</a:t>
            </a:r>
            <a:r>
              <a:rPr lang="en-US" sz="32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(g) --&gt; CO</a:t>
            </a:r>
            <a:r>
              <a:rPr lang="en-US" sz="320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2</a:t>
            </a:r>
            <a:r>
              <a:rPr lang="en-US" sz="32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(g) + 2 H</a:t>
            </a:r>
            <a:r>
              <a:rPr lang="en-US" sz="320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2</a:t>
            </a:r>
            <a:r>
              <a:rPr lang="en-US" sz="32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O(g)</a:t>
            </a:r>
          </a:p>
          <a:p>
            <a:pPr algn="l">
              <a:lnSpc>
                <a:spcPct val="115000"/>
              </a:lnSpc>
              <a:defRPr/>
            </a:pPr>
            <a:r>
              <a:rPr lang="en-US" sz="3200">
                <a:effectLst>
                  <a:outerShdw blurRad="38100" dist="38100" dir="2700000" algn="tl">
                    <a:srgbClr val="FFFFFF"/>
                  </a:outerShdw>
                </a:effectLst>
                <a:latin typeface="Times" pitchFamily="18" charset="0"/>
              </a:rPr>
              <a:t> </a:t>
            </a:r>
            <a:r>
              <a:rPr lang="en-US" sz="32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∆H</a:t>
            </a:r>
            <a:r>
              <a:rPr lang="en-US" sz="3200" baseline="30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o</a:t>
            </a:r>
            <a:r>
              <a:rPr lang="en-US" sz="32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rxn</a:t>
            </a:r>
            <a:r>
              <a:rPr lang="en-US" sz="32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 = </a:t>
            </a:r>
            <a:r>
              <a:rPr lang="en-US" sz="32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</a:t>
            </a:r>
            <a:r>
              <a:rPr lang="en-US" sz="32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 ∆H</a:t>
            </a:r>
            <a:r>
              <a:rPr lang="en-US" sz="32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f</a:t>
            </a:r>
            <a:r>
              <a:rPr lang="en-US" sz="3200" baseline="30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o</a:t>
            </a:r>
            <a:r>
              <a:rPr lang="en-US" sz="32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 </a:t>
            </a:r>
            <a:r>
              <a:rPr lang="en-US" sz="32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(prod) - </a:t>
            </a:r>
            <a:r>
              <a:rPr lang="en-US" sz="32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</a:t>
            </a:r>
            <a:r>
              <a:rPr lang="en-US" sz="32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  ∆H</a:t>
            </a:r>
            <a:r>
              <a:rPr lang="en-US" sz="32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f</a:t>
            </a:r>
            <a:r>
              <a:rPr lang="en-US" sz="3200" baseline="30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o</a:t>
            </a:r>
            <a:r>
              <a:rPr lang="en-US" sz="3200" baseline="-250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 </a:t>
            </a:r>
            <a:r>
              <a:rPr lang="en-US" sz="320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pitchFamily="18" charset="0"/>
              </a:rPr>
              <a:t>(react)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title"/>
          </p:nvPr>
        </p:nvSpPr>
        <p:spPr>
          <a:xfrm>
            <a:off x="1266093" y="0"/>
            <a:ext cx="6611815" cy="1143000"/>
          </a:xfrm>
        </p:spPr>
        <p:txBody>
          <a:bodyPr/>
          <a:lstStyle/>
          <a:p>
            <a:r>
              <a:rPr lang="en-US" smtClean="0"/>
              <a:t>Using Hess’ Law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4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4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4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4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4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4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304800"/>
            <a:ext cx="8610600" cy="5486400"/>
          </a:xfrm>
        </p:spPr>
        <p:txBody>
          <a:bodyPr/>
          <a:lstStyle/>
          <a:p>
            <a:pPr lvl="1">
              <a:buFontTx/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3.The standard </a:t>
            </a:r>
            <a:r>
              <a:rPr lang="en-US" sz="2800" b="0" dirty="0" smtClean="0">
                <a:solidFill>
                  <a:srgbClr val="FF0000"/>
                </a:solidFill>
              </a:rPr>
              <a:t>enthalpy of formation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of a substance is the amount of heat absorbed when </a:t>
            </a:r>
            <a:r>
              <a:rPr lang="en-US" sz="2800" b="0" i="1" u="sng" dirty="0" smtClean="0">
                <a:solidFill>
                  <a:schemeClr val="accent2"/>
                </a:solidFill>
              </a:rPr>
              <a:t>1 mole</a:t>
            </a:r>
            <a:r>
              <a:rPr lang="en-US" sz="2800" u="sng" dirty="0" smtClean="0"/>
              <a:t> </a:t>
            </a:r>
            <a:r>
              <a:rPr lang="en-US" sz="2800" dirty="0" smtClean="0"/>
              <a:t>of the substance if formed at 25 </a:t>
            </a:r>
            <a:r>
              <a:rPr lang="en-US" sz="2800" dirty="0" smtClean="0">
                <a:cs typeface="Times New Roman" pitchFamily="18" charset="0"/>
              </a:rPr>
              <a:t>°C and 1 </a:t>
            </a:r>
            <a:r>
              <a:rPr lang="en-US" sz="2800" dirty="0" err="1" smtClean="0">
                <a:cs typeface="Times New Roman" pitchFamily="18" charset="0"/>
              </a:rPr>
              <a:t>atm</a:t>
            </a:r>
            <a:r>
              <a:rPr lang="en-US" sz="2800" dirty="0" smtClean="0">
                <a:cs typeface="Times New Roman" pitchFamily="18" charset="0"/>
              </a:rPr>
              <a:t> from its elements in their </a:t>
            </a:r>
            <a:r>
              <a:rPr lang="en-US" sz="2800" b="0" i="1" u="sng" dirty="0" smtClean="0">
                <a:solidFill>
                  <a:schemeClr val="accent2"/>
                </a:solidFill>
                <a:cs typeface="Times New Roman" pitchFamily="18" charset="0"/>
              </a:rPr>
              <a:t>standard</a:t>
            </a:r>
            <a:r>
              <a:rPr lang="en-US" sz="2800" dirty="0" smtClean="0">
                <a:cs typeface="Times New Roman" pitchFamily="18" charset="0"/>
              </a:rPr>
              <a:t> states</a:t>
            </a:r>
          </a:p>
          <a:p>
            <a:pPr lvl="1"/>
            <a:endParaRPr lang="en-US" sz="2800" dirty="0" smtClean="0">
              <a:cs typeface="Times New Roman" pitchFamily="18" charset="0"/>
            </a:endParaRPr>
          </a:p>
          <a:p>
            <a:pPr lvl="1"/>
            <a:endParaRPr lang="en-US" sz="2800" dirty="0" smtClean="0">
              <a:cs typeface="Times New Roman" pitchFamily="18" charset="0"/>
            </a:endParaRPr>
          </a:p>
          <a:p>
            <a:pPr lvl="2"/>
            <a:r>
              <a:rPr lang="en-US" sz="2800" b="0" dirty="0" smtClean="0">
                <a:solidFill>
                  <a:schemeClr val="accent2"/>
                </a:solidFill>
              </a:rPr>
              <a:t>The standard enthalpy of formation for elements in their standard states are zero</a:t>
            </a:r>
          </a:p>
          <a:p>
            <a:pPr lvl="2"/>
            <a:r>
              <a:rPr lang="en-US" sz="2800" dirty="0" smtClean="0"/>
              <a:t>These are the values most commonly used to calculated standard enthalpy changes for reactions…</a:t>
            </a:r>
          </a:p>
        </p:txBody>
      </p:sp>
      <p:graphicFrame>
        <p:nvGraphicFramePr>
          <p:cNvPr id="19458" name="Object 3"/>
          <p:cNvGraphicFramePr>
            <a:graphicFrameLocks noChangeAspect="1"/>
          </p:cNvGraphicFramePr>
          <p:nvPr/>
        </p:nvGraphicFramePr>
        <p:xfrm>
          <a:off x="1371600" y="2362201"/>
          <a:ext cx="66294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5" imgW="3162240" imgH="241200" progId="Equation.3">
                  <p:embed/>
                </p:oleObj>
              </mc:Choice>
              <mc:Fallback>
                <p:oleObj name="Equation" r:id="rId5" imgW="316224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362201"/>
                        <a:ext cx="6629400" cy="5048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486400" y="6100764"/>
            <a:ext cx="3272204" cy="52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/>
            <a:r>
              <a:rPr lang="en-US" sz="2800" b="0">
                <a:latin typeface="Times New Roman" pitchFamily="18" charset="0"/>
              </a:rPr>
              <a:t>Hess’ Law restated…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PQuestion"/>
          <p:cNvSpPr>
            <a:spLocks noGrp="1" noChangeArrowheads="1"/>
          </p:cNvSpPr>
          <p:nvPr>
            <p:ph type="title"/>
          </p:nvPr>
        </p:nvSpPr>
        <p:spPr>
          <a:xfrm>
            <a:off x="1125416" y="228600"/>
            <a:ext cx="6611815" cy="1143000"/>
          </a:xfrm>
          <a:solidFill>
            <a:srgbClr val="D5FFD5"/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Which equation below defines the standard molar enthalpy of formation of gaseous methanol CH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OH?</a:t>
            </a:r>
          </a:p>
        </p:txBody>
      </p:sp>
      <p:sp>
        <p:nvSpPr>
          <p:cNvPr id="35843" name="TPAnswers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22031" y="1828800"/>
            <a:ext cx="7385538" cy="38862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de-DE" sz="2800" dirty="0" smtClean="0"/>
              <a:t>CH</a:t>
            </a:r>
            <a:r>
              <a:rPr lang="de-DE" sz="2800" baseline="-25000" dirty="0" smtClean="0"/>
              <a:t>4</a:t>
            </a:r>
            <a:r>
              <a:rPr lang="de-DE" sz="2800" dirty="0" smtClean="0"/>
              <a:t>(g) + 1/2 O</a:t>
            </a:r>
            <a:r>
              <a:rPr lang="de-DE" sz="2800" baseline="-25000" dirty="0" smtClean="0"/>
              <a:t>2</a:t>
            </a:r>
            <a:r>
              <a:rPr lang="de-DE" sz="2800" dirty="0" smtClean="0"/>
              <a:t>(g) </a:t>
            </a:r>
            <a:r>
              <a:rPr lang="en-US" sz="2800" dirty="0" smtClean="0">
                <a:cs typeface="Arial" charset="0"/>
              </a:rPr>
              <a:t> → </a:t>
            </a:r>
            <a:r>
              <a:rPr lang="de-DE" sz="2800" dirty="0" smtClean="0"/>
              <a:t>CH</a:t>
            </a:r>
            <a:r>
              <a:rPr lang="de-DE" sz="2800" baseline="-25000" dirty="0" smtClean="0"/>
              <a:t>3</a:t>
            </a:r>
            <a:r>
              <a:rPr lang="de-DE" sz="2800" dirty="0" smtClean="0"/>
              <a:t>OH(g)</a:t>
            </a:r>
            <a:br>
              <a:rPr lang="de-DE" sz="2800" dirty="0" smtClean="0"/>
            </a:br>
            <a:endParaRPr lang="de-DE" sz="2800" dirty="0" smtClean="0"/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pt-BR" sz="2800" dirty="0" smtClean="0">
                <a:solidFill>
                  <a:srgbClr val="FF0000"/>
                </a:solidFill>
              </a:rPr>
              <a:t>C(s) + 2 H</a:t>
            </a:r>
            <a:r>
              <a:rPr lang="pt-BR" sz="2800" baseline="-25000" dirty="0" smtClean="0">
                <a:solidFill>
                  <a:srgbClr val="FF0000"/>
                </a:solidFill>
              </a:rPr>
              <a:t>2</a:t>
            </a:r>
            <a:r>
              <a:rPr lang="pt-BR" sz="2800" dirty="0" smtClean="0">
                <a:solidFill>
                  <a:srgbClr val="FF0000"/>
                </a:solidFill>
              </a:rPr>
              <a:t>(g) + </a:t>
            </a:r>
            <a:br>
              <a:rPr lang="pt-BR" sz="2800" dirty="0" smtClean="0">
                <a:solidFill>
                  <a:srgbClr val="FF0000"/>
                </a:solidFill>
              </a:rPr>
            </a:br>
            <a:r>
              <a:rPr lang="pt-BR" sz="2800" dirty="0" smtClean="0">
                <a:solidFill>
                  <a:srgbClr val="FF0000"/>
                </a:solidFill>
              </a:rPr>
              <a:t>1/2 O</a:t>
            </a:r>
            <a:r>
              <a:rPr lang="pt-BR" sz="2800" baseline="-25000" dirty="0" smtClean="0">
                <a:solidFill>
                  <a:srgbClr val="FF0000"/>
                </a:solidFill>
              </a:rPr>
              <a:t>2</a:t>
            </a:r>
            <a:r>
              <a:rPr lang="pt-BR" sz="2800" dirty="0" smtClean="0">
                <a:solidFill>
                  <a:srgbClr val="FF0000"/>
                </a:solidFill>
              </a:rPr>
              <a:t>(g) </a:t>
            </a:r>
            <a:r>
              <a:rPr lang="en-US" sz="2800" dirty="0" smtClean="0">
                <a:solidFill>
                  <a:srgbClr val="FF0000"/>
                </a:solidFill>
                <a:cs typeface="Arial" charset="0"/>
              </a:rPr>
              <a:t>→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pt-BR" sz="2800" dirty="0" smtClean="0">
                <a:solidFill>
                  <a:srgbClr val="FF0000"/>
                </a:solidFill>
              </a:rPr>
              <a:t>CH</a:t>
            </a:r>
            <a:r>
              <a:rPr lang="pt-BR" sz="2800" baseline="-25000" dirty="0" smtClean="0">
                <a:solidFill>
                  <a:srgbClr val="FF0000"/>
                </a:solidFill>
              </a:rPr>
              <a:t>3</a:t>
            </a:r>
            <a:r>
              <a:rPr lang="pt-BR" sz="2800" dirty="0" smtClean="0">
                <a:solidFill>
                  <a:srgbClr val="FF0000"/>
                </a:solidFill>
              </a:rPr>
              <a:t>OH(g)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en-US" sz="2800" dirty="0" smtClean="0"/>
              <a:t>CO(g) + 2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(g)  </a:t>
            </a:r>
            <a:r>
              <a:rPr lang="en-US" sz="2800" dirty="0" smtClean="0">
                <a:cs typeface="Arial" charset="0"/>
              </a:rPr>
              <a:t>→</a:t>
            </a:r>
            <a:r>
              <a:rPr lang="en-US" sz="2800" dirty="0" smtClean="0"/>
              <a:t> CH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OH(g)</a:t>
            </a:r>
          </a:p>
          <a:p>
            <a:pPr marL="514350" indent="-514350">
              <a:lnSpc>
                <a:spcPct val="100000"/>
              </a:lnSpc>
              <a:spcBef>
                <a:spcPct val="20000"/>
              </a:spcBef>
              <a:buFontTx/>
              <a:buAutoNum type="alphaUcPeriod"/>
            </a:pPr>
            <a:r>
              <a:rPr lang="pt-BR" sz="2800" dirty="0" smtClean="0"/>
              <a:t>H</a:t>
            </a:r>
            <a:r>
              <a:rPr lang="pt-BR" sz="2800" baseline="-25000" dirty="0" smtClean="0"/>
              <a:t>2</a:t>
            </a:r>
            <a:r>
              <a:rPr lang="pt-BR" sz="2800" dirty="0" smtClean="0"/>
              <a:t>O(g) + C(s) + </a:t>
            </a:r>
            <a:br>
              <a:rPr lang="pt-BR" sz="2800" dirty="0" smtClean="0"/>
            </a:br>
            <a:r>
              <a:rPr lang="pt-BR" sz="2800" dirty="0" smtClean="0"/>
              <a:t>H</a:t>
            </a:r>
            <a:r>
              <a:rPr lang="pt-BR" sz="2800" baseline="-25000" dirty="0" smtClean="0"/>
              <a:t>2</a:t>
            </a:r>
            <a:r>
              <a:rPr lang="pt-BR" sz="2800" dirty="0" smtClean="0"/>
              <a:t>(g) </a:t>
            </a:r>
            <a:r>
              <a:rPr lang="pt-BR" sz="2800" dirty="0" smtClean="0">
                <a:cs typeface="Arial" charset="0"/>
              </a:rPr>
              <a:t>→</a:t>
            </a:r>
            <a:r>
              <a:rPr lang="pt-BR" sz="2800" dirty="0" smtClean="0"/>
              <a:t> CH</a:t>
            </a:r>
            <a:r>
              <a:rPr lang="pt-BR" sz="2800" baseline="-25000" dirty="0" smtClean="0"/>
              <a:t>3</a:t>
            </a:r>
            <a:r>
              <a:rPr lang="pt-BR" sz="2800" dirty="0" smtClean="0"/>
              <a:t>OH(g)</a:t>
            </a:r>
            <a:endParaRPr lang="en-US" sz="2800" dirty="0" smtClean="0"/>
          </a:p>
        </p:txBody>
      </p:sp>
      <p:grpSp>
        <p:nvGrpSpPr>
          <p:cNvPr id="2" name="Countdown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8440615" y="1492250"/>
            <a:ext cx="586154" cy="4127500"/>
            <a:chOff x="5200" y="1000"/>
            <a:chExt cx="400" cy="2600"/>
          </a:xfrm>
        </p:grpSpPr>
        <p:sp>
          <p:nvSpPr>
            <p:cNvPr id="35845" name="CDLine"/>
            <p:cNvSpPr>
              <a:spLocks noChangeShapeType="1"/>
            </p:cNvSpPr>
            <p:nvPr/>
          </p:nvSpPr>
          <p:spPr bwMode="auto">
            <a:xfrm>
              <a:off x="5400" y="1200"/>
              <a:ext cx="0" cy="24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635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6" name="CDBall"/>
            <p:cNvSpPr>
              <a:spLocks noChangeArrowheads="1"/>
            </p:cNvSpPr>
            <p:nvPr/>
          </p:nvSpPr>
          <p:spPr bwMode="auto">
            <a:xfrm>
              <a:off x="5200" y="1000"/>
              <a:ext cx="400" cy="400"/>
            </a:xfrm>
            <a:prstGeom prst="star24">
              <a:avLst>
                <a:gd name="adj" fmla="val 37500"/>
              </a:avLst>
            </a:prstGeom>
            <a:gradFill rotWithShape="0">
              <a:gsLst>
                <a:gs pos="0">
                  <a:schemeClr val="accent1"/>
                </a:gs>
                <a:gs pos="100000">
                  <a:schemeClr val="folHlink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>
                  <a:latin typeface="Tahoma" pitchFamily="34" charset="0"/>
                </a:rPr>
                <a:t>10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603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089" y="1495425"/>
            <a:ext cx="8431823" cy="3867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b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Changes of state </a:t>
            </a:r>
            <a:br>
              <a:rPr lang="en-US" b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</a:b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Electron configuration</a:t>
            </a:r>
          </a:p>
          <a:p>
            <a:r>
              <a:rPr lang="en-US" dirty="0" smtClean="0"/>
              <a:t>Atoms</a:t>
            </a:r>
          </a:p>
          <a:p>
            <a:r>
              <a:rPr lang="en-US" dirty="0" smtClean="0"/>
              <a:t>Ions</a:t>
            </a:r>
          </a:p>
          <a:p>
            <a:pPr marL="0" indent="0">
              <a:buNone/>
            </a:pPr>
            <a:r>
              <a:rPr lang="en-US" dirty="0" smtClean="0"/>
              <a:t>Valence electrons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533400"/>
            <a:ext cx="7162800" cy="914400"/>
          </a:xfrm>
        </p:spPr>
        <p:txBody>
          <a:bodyPr lIns="91440" tIns="45720" rIns="91440" bIns="45720"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States of Matter</a:t>
            </a:r>
            <a:br>
              <a:rPr lang="en-US" altLang="en-US" sz="4000" dirty="0" smtClean="0"/>
            </a:br>
            <a:r>
              <a:rPr lang="en-US" altLang="en-US" sz="2200" dirty="0" err="1" smtClean="0"/>
              <a:t>Matter</a:t>
            </a:r>
            <a:r>
              <a:rPr lang="en-US" altLang="en-US" sz="2200" dirty="0" smtClean="0"/>
              <a:t> can exist in any of three phases, or states- solid, liquid, and gas </a:t>
            </a:r>
            <a:r>
              <a:rPr lang="en-US" altLang="en-US" sz="2200" u="sng" dirty="0" smtClean="0"/>
              <a:t>depending on the </a:t>
            </a:r>
            <a:r>
              <a:rPr lang="en-US" altLang="en-US" sz="2200" b="1" i="1" u="sng" dirty="0" smtClean="0"/>
              <a:t>strength of the attractive forces </a:t>
            </a:r>
            <a:r>
              <a:rPr lang="en-US" altLang="en-US" sz="2200" dirty="0" smtClean="0"/>
              <a:t>among the particles in the substance.</a:t>
            </a:r>
            <a:br>
              <a:rPr lang="en-US" altLang="en-US" sz="2200" dirty="0" smtClean="0"/>
            </a:br>
            <a:endParaRPr lang="en-US" altLang="en-US" sz="2200" dirty="0" smtClean="0"/>
          </a:p>
        </p:txBody>
      </p:sp>
      <p:pic>
        <p:nvPicPr>
          <p:cNvPr id="6147" name="Picture 9" descr="11_01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6"/>
          <a:stretch>
            <a:fillRect/>
          </a:stretch>
        </p:blipFill>
        <p:spPr>
          <a:xfrm>
            <a:off x="1195754" y="2063750"/>
            <a:ext cx="6948854" cy="3608388"/>
          </a:xfrm>
        </p:spPr>
      </p:pic>
    </p:spTree>
    <p:extLst>
      <p:ext uri="{BB962C8B-B14F-4D97-AF65-F5344CB8AC3E}">
        <p14:creationId xmlns:p14="http://schemas.microsoft.com/office/powerpoint/2010/main" val="6272628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086600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Heating Curve of Water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1066800"/>
            <a:ext cx="82296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1"/>
          <p:cNvSpPr>
            <a:spLocks noChangeArrowheads="1"/>
          </p:cNvSpPr>
          <p:nvPr/>
        </p:nvSpPr>
        <p:spPr bwMode="auto">
          <a:xfrm>
            <a:off x="5587513" y="296703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4</a:t>
            </a:r>
          </a:p>
        </p:txBody>
      </p: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2158513" y="3659189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1</a:t>
            </a:r>
          </a:p>
        </p:txBody>
      </p:sp>
      <p:sp>
        <p:nvSpPr>
          <p:cNvPr id="18438" name="Rectangle 3"/>
          <p:cNvSpPr>
            <a:spLocks noChangeArrowheads="1"/>
          </p:cNvSpPr>
          <p:nvPr/>
        </p:nvSpPr>
        <p:spPr bwMode="auto">
          <a:xfrm>
            <a:off x="2996713" y="342900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18439" name="Rectangle 4"/>
          <p:cNvSpPr>
            <a:spLocks noChangeArrowheads="1"/>
          </p:cNvSpPr>
          <p:nvPr/>
        </p:nvSpPr>
        <p:spPr bwMode="auto">
          <a:xfrm>
            <a:off x="7949713" y="228600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5</a:t>
            </a:r>
          </a:p>
        </p:txBody>
      </p:sp>
      <p:sp>
        <p:nvSpPr>
          <p:cNvPr id="18440" name="Rectangle 11"/>
          <p:cNvSpPr>
            <a:spLocks noChangeArrowheads="1"/>
          </p:cNvSpPr>
          <p:nvPr/>
        </p:nvSpPr>
        <p:spPr bwMode="auto">
          <a:xfrm>
            <a:off x="649166" y="5791201"/>
            <a:ext cx="2441694" cy="646331"/>
          </a:xfrm>
          <a:prstGeom prst="rect">
            <a:avLst/>
          </a:prstGeom>
          <a:solidFill>
            <a:srgbClr val="1BF1DD">
              <a:alpha val="4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m – mass, g</a:t>
            </a:r>
          </a:p>
          <a:p>
            <a:r>
              <a:rPr lang="en-US" altLang="en-US"/>
              <a:t>n – number of moles</a:t>
            </a:r>
          </a:p>
        </p:txBody>
      </p:sp>
      <p:sp>
        <p:nvSpPr>
          <p:cNvPr id="18441" name="Rectangle 14"/>
          <p:cNvSpPr>
            <a:spLocks noChangeArrowheads="1"/>
          </p:cNvSpPr>
          <p:nvPr/>
        </p:nvSpPr>
        <p:spPr bwMode="auto">
          <a:xfrm>
            <a:off x="3531577" y="5157788"/>
            <a:ext cx="838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2000"/>
              <a:t>(or n)</a:t>
            </a:r>
            <a:endParaRPr lang="en-US" altLang="en-US"/>
          </a:p>
        </p:txBody>
      </p:sp>
      <p:sp>
        <p:nvSpPr>
          <p:cNvPr id="18442" name="Rectangle 15"/>
          <p:cNvSpPr>
            <a:spLocks noChangeArrowheads="1"/>
          </p:cNvSpPr>
          <p:nvPr/>
        </p:nvSpPr>
        <p:spPr bwMode="auto">
          <a:xfrm>
            <a:off x="4226169" y="319881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3</a:t>
            </a:r>
          </a:p>
        </p:txBody>
      </p:sp>
      <p:sp>
        <p:nvSpPr>
          <p:cNvPr id="18443" name="Rectangle 16"/>
          <p:cNvSpPr>
            <a:spLocks noChangeArrowheads="1"/>
          </p:cNvSpPr>
          <p:nvPr/>
        </p:nvSpPr>
        <p:spPr bwMode="auto">
          <a:xfrm>
            <a:off x="6405196" y="5160964"/>
            <a:ext cx="774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/>
              <a:t>(or n)</a:t>
            </a:r>
          </a:p>
        </p:txBody>
      </p:sp>
      <p:sp>
        <p:nvSpPr>
          <p:cNvPr id="18444" name="Rectangle 5"/>
          <p:cNvSpPr>
            <a:spLocks noChangeArrowheads="1"/>
          </p:cNvSpPr>
          <p:nvPr/>
        </p:nvSpPr>
        <p:spPr bwMode="auto">
          <a:xfrm>
            <a:off x="4432789" y="6021389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  <a:latin typeface="Symbol" pitchFamily="18" charset="2"/>
              </a:rPr>
              <a:t>D</a:t>
            </a:r>
            <a:r>
              <a:rPr lang="en-US" altLang="en-US">
                <a:solidFill>
                  <a:srgbClr val="FF0000"/>
                </a:solidFill>
              </a:rPr>
              <a:t>H</a:t>
            </a:r>
            <a:r>
              <a:rPr lang="en-US" altLang="en-US" baseline="-25000">
                <a:solidFill>
                  <a:srgbClr val="FF0000"/>
                </a:solidFill>
              </a:rPr>
              <a:t>fus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8445" name="Rectangle 6"/>
          <p:cNvSpPr>
            <a:spLocks noChangeArrowheads="1"/>
          </p:cNvSpPr>
          <p:nvPr/>
        </p:nvSpPr>
        <p:spPr bwMode="auto">
          <a:xfrm>
            <a:off x="4454769" y="6365875"/>
            <a:ext cx="756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  <a:latin typeface="Symbol" pitchFamily="18" charset="2"/>
              </a:rPr>
              <a:t>D</a:t>
            </a:r>
            <a:r>
              <a:rPr lang="en-US" altLang="en-US">
                <a:solidFill>
                  <a:srgbClr val="FF0000"/>
                </a:solidFill>
              </a:rPr>
              <a:t>H</a:t>
            </a:r>
            <a:r>
              <a:rPr lang="en-US" altLang="en-US" baseline="-25000">
                <a:solidFill>
                  <a:srgbClr val="FF0000"/>
                </a:solidFill>
              </a:rPr>
              <a:t>vap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8446" name="Rectangle 7"/>
          <p:cNvSpPr>
            <a:spLocks noChangeArrowheads="1"/>
          </p:cNvSpPr>
          <p:nvPr/>
        </p:nvSpPr>
        <p:spPr bwMode="auto">
          <a:xfrm>
            <a:off x="5394082" y="6186489"/>
            <a:ext cx="1646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>
                <a:latin typeface="Comic Sans MS" pitchFamily="66" charset="0"/>
              </a:rPr>
              <a:t>J/g or J/mol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10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title"/>
          </p:nvPr>
        </p:nvSpPr>
        <p:spPr>
          <a:xfrm>
            <a:off x="2819400" y="533400"/>
            <a:ext cx="6553200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 smtClean="0"/>
              <a:t>Increases in Entropy</a:t>
            </a:r>
            <a:br>
              <a:rPr lang="en-US" altLang="en-US" b="1" dirty="0" smtClean="0"/>
            </a:br>
            <a:r>
              <a:rPr lang="en-US" altLang="en-US" sz="2800" dirty="0" smtClean="0"/>
              <a:t>Example</a:t>
            </a:r>
            <a:endParaRPr lang="en-US" altLang="en-US" i="1" dirty="0" smtClean="0">
              <a:solidFill>
                <a:srgbClr val="FFFFFF"/>
              </a:solidFill>
            </a:endParaRPr>
          </a:p>
        </p:txBody>
      </p:sp>
      <p:sp>
        <p:nvSpPr>
          <p:cNvPr id="29699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400">
              <a:latin typeface="Times New Roman" pitchFamily="18" charset="0"/>
            </a:endParaRPr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>
              <a:lnSpc>
                <a:spcPct val="90000"/>
              </a:lnSpc>
              <a:spcBef>
                <a:spcPct val="30000"/>
              </a:spcBef>
              <a:buSzPct val="100000"/>
              <a:buChar char="»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>
              <a:lnSpc>
                <a:spcPct val="90000"/>
              </a:lnSpc>
              <a:spcBef>
                <a:spcPct val="30000"/>
              </a:spcBef>
              <a:buSzPct val="100000"/>
              <a:buChar char="•"/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>
              <a:lnSpc>
                <a:spcPct val="90000"/>
              </a:lnSpc>
              <a:spcBef>
                <a:spcPct val="30000"/>
              </a:spcBef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8BCCA3DE-C737-4A27-8C19-A5BE510DE809}" type="slidenum">
              <a:rPr lang="en-US" altLang="en-US" sz="1400">
                <a:latin typeface="Times New Roman" pitchFamily="18" charset="0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42</a:t>
            </a:fld>
            <a:endParaRPr lang="en-US" altLang="en-US" sz="1400">
              <a:latin typeface="Times New Roman" pitchFamily="18" charset="0"/>
            </a:endParaRPr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" y="3494088"/>
            <a:ext cx="8534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11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505200" cy="189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6096000" y="5715000"/>
            <a:ext cx="2971800" cy="9540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1400" dirty="0">
                <a:latin typeface="Arial" charset="0"/>
              </a:rPr>
              <a:t>The greater the disorder or randomness of the particles in a substance or mixture, the larger the value of </a:t>
            </a:r>
            <a:r>
              <a:rPr lang="en-US" sz="1400" i="1" dirty="0">
                <a:latin typeface="Arial" charset="0"/>
              </a:rPr>
              <a:t>S</a:t>
            </a:r>
            <a:r>
              <a:rPr lang="en-US" sz="1400" dirty="0">
                <a:latin typeface="Arial" charset="0"/>
              </a:rPr>
              <a:t>.</a:t>
            </a:r>
            <a:endParaRPr lang="en-US" sz="1400" i="1" dirty="0">
              <a:latin typeface="Arial" charset="0"/>
            </a:endParaRPr>
          </a:p>
        </p:txBody>
      </p:sp>
      <p:sp>
        <p:nvSpPr>
          <p:cNvPr id="29704" name="Rectangle 1"/>
          <p:cNvSpPr>
            <a:spLocks noChangeArrowheads="1"/>
          </p:cNvSpPr>
          <p:nvPr/>
        </p:nvSpPr>
        <p:spPr bwMode="auto">
          <a:xfrm>
            <a:off x="310662" y="5856288"/>
            <a:ext cx="57604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2400" dirty="0"/>
              <a:t>4 NH</a:t>
            </a:r>
            <a:r>
              <a:rPr lang="en-US" altLang="en-US" sz="2400" baseline="-25000" dirty="0"/>
              <a:t>3(</a:t>
            </a:r>
            <a:r>
              <a:rPr lang="en-US" altLang="en-US" sz="2400" i="1" baseline="-25000" dirty="0"/>
              <a:t>g</a:t>
            </a:r>
            <a:r>
              <a:rPr lang="en-US" altLang="en-US" sz="2400" baseline="-25000" dirty="0"/>
              <a:t>)</a:t>
            </a:r>
            <a:r>
              <a:rPr lang="en-US" altLang="en-US" sz="2400" dirty="0"/>
              <a:t> + 5 O</a:t>
            </a:r>
            <a:r>
              <a:rPr lang="en-US" altLang="en-US" sz="2400" baseline="-25000" dirty="0"/>
              <a:t>2(</a:t>
            </a:r>
            <a:r>
              <a:rPr lang="en-US" altLang="en-US" sz="2400" i="1" baseline="-25000" dirty="0"/>
              <a:t>g</a:t>
            </a:r>
            <a:r>
              <a:rPr lang="en-US" altLang="en-US" sz="2400" baseline="-25000" dirty="0"/>
              <a:t>)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 4 NO</a:t>
            </a:r>
            <a:r>
              <a:rPr lang="en-US" altLang="en-US" sz="2400" baseline="-25000" dirty="0">
                <a:sym typeface="Symbol" pitchFamily="18" charset="2"/>
              </a:rPr>
              <a:t>(</a:t>
            </a:r>
            <a:r>
              <a:rPr lang="en-US" altLang="en-US" sz="2400" i="1" baseline="-25000" dirty="0">
                <a:sym typeface="Symbol" pitchFamily="18" charset="2"/>
              </a:rPr>
              <a:t>g</a:t>
            </a:r>
            <a:r>
              <a:rPr lang="en-US" altLang="en-US" sz="2400" baseline="-25000" dirty="0">
                <a:sym typeface="Symbol" pitchFamily="18" charset="2"/>
              </a:rPr>
              <a:t>)</a:t>
            </a:r>
            <a:r>
              <a:rPr lang="en-US" altLang="en-US" sz="2400" dirty="0">
                <a:sym typeface="Symbol" pitchFamily="18" charset="2"/>
              </a:rPr>
              <a:t> + 6 H</a:t>
            </a:r>
            <a:r>
              <a:rPr lang="en-US" altLang="en-US" sz="2400" baseline="-25000" dirty="0">
                <a:sym typeface="Symbol" pitchFamily="18" charset="2"/>
              </a:rPr>
              <a:t>2</a:t>
            </a:r>
            <a:r>
              <a:rPr lang="en-US" altLang="en-US" sz="2400" dirty="0">
                <a:sym typeface="Symbol" pitchFamily="18" charset="2"/>
              </a:rPr>
              <a:t>O</a:t>
            </a:r>
            <a:r>
              <a:rPr lang="en-US" altLang="en-US" sz="2400" baseline="-25000" dirty="0">
                <a:sym typeface="Symbol" pitchFamily="18" charset="2"/>
              </a:rPr>
              <a:t>(</a:t>
            </a:r>
            <a:r>
              <a:rPr lang="en-US" altLang="en-US" sz="2400" i="1" baseline="-25000" dirty="0">
                <a:sym typeface="Symbol" pitchFamily="18" charset="2"/>
              </a:rPr>
              <a:t>g</a:t>
            </a:r>
            <a:r>
              <a:rPr lang="en-US" altLang="en-US" sz="2400" baseline="-25000" dirty="0">
                <a:sym typeface="Symbol" pitchFamily="18" charset="2"/>
              </a:rPr>
              <a:t>)</a:t>
            </a:r>
            <a:endParaRPr lang="en-US" altLang="en-US" sz="24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042323"/>
              </p:ext>
            </p:extLst>
          </p:nvPr>
        </p:nvGraphicFramePr>
        <p:xfrm>
          <a:off x="302349" y="1143000"/>
          <a:ext cx="4418209" cy="1714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2" name="Bitmap Image" r:id="rId7" imgW="5668166" imgH="2381582" progId="PBrush">
                  <p:embed/>
                </p:oleObj>
              </mc:Choice>
              <mc:Fallback>
                <p:oleObj name="Bitmap Image" r:id="rId7" imgW="5668166" imgH="2381582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349" y="1143000"/>
                        <a:ext cx="4418209" cy="1714046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513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 Box 3"/>
          <p:cNvSpPr txBox="1">
            <a:spLocks noChangeArrowheads="1"/>
          </p:cNvSpPr>
          <p:nvPr/>
        </p:nvSpPr>
        <p:spPr bwMode="auto">
          <a:xfrm>
            <a:off x="457200" y="1524000"/>
            <a:ext cx="75438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1" dirty="0" smtClean="0">
                <a:solidFill>
                  <a:srgbClr val="FF0000"/>
                </a:solidFill>
              </a:rPr>
              <a:t>Electrolytes</a:t>
            </a:r>
            <a:r>
              <a:rPr lang="en-US" dirty="0" smtClean="0"/>
              <a:t>: Substances that dissolve in water to produce conducting solutions of ions.</a:t>
            </a:r>
          </a:p>
        </p:txBody>
      </p:sp>
      <p:grpSp>
        <p:nvGrpSpPr>
          <p:cNvPr id="22531" name="Group 4"/>
          <p:cNvGrpSpPr>
            <a:grpSpLocks/>
          </p:cNvGrpSpPr>
          <p:nvPr/>
        </p:nvGrpSpPr>
        <p:grpSpPr bwMode="auto">
          <a:xfrm>
            <a:off x="2654300" y="2286000"/>
            <a:ext cx="4271963" cy="766763"/>
            <a:chOff x="2040" y="1392"/>
            <a:chExt cx="2691" cy="483"/>
          </a:xfrm>
        </p:grpSpPr>
        <p:grpSp>
          <p:nvGrpSpPr>
            <p:cNvPr id="22541" name="Group 5"/>
            <p:cNvGrpSpPr>
              <a:grpSpLocks/>
            </p:cNvGrpSpPr>
            <p:nvPr/>
          </p:nvGrpSpPr>
          <p:grpSpPr bwMode="auto">
            <a:xfrm>
              <a:off x="2784" y="1392"/>
              <a:ext cx="414" cy="336"/>
              <a:chOff x="2720" y="3456"/>
              <a:chExt cx="414" cy="336"/>
            </a:xfrm>
          </p:grpSpPr>
          <p:sp>
            <p:nvSpPr>
              <p:cNvPr id="3089" name="Line 6"/>
              <p:cNvSpPr>
                <a:spLocks noChangeShapeType="1"/>
              </p:cNvSpPr>
              <p:nvPr/>
            </p:nvSpPr>
            <p:spPr bwMode="auto">
              <a:xfrm>
                <a:off x="2784" y="3792"/>
                <a:ext cx="28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3090" name="Text Box 7"/>
              <p:cNvSpPr txBox="1">
                <a:spLocks noChangeArrowheads="1"/>
              </p:cNvSpPr>
              <p:nvPr/>
            </p:nvSpPr>
            <p:spPr bwMode="auto">
              <a:xfrm>
                <a:off x="2720" y="3456"/>
                <a:ext cx="41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2000" smtClean="0"/>
                  <a:t>H</a:t>
                </a:r>
                <a:r>
                  <a:rPr lang="en-US" sz="2000" baseline="-25000" smtClean="0"/>
                  <a:t>2</a:t>
                </a:r>
                <a:r>
                  <a:rPr lang="en-US" sz="2000" smtClean="0"/>
                  <a:t>O</a:t>
                </a:r>
              </a:p>
            </p:txBody>
          </p:sp>
        </p:grpSp>
        <p:sp>
          <p:nvSpPr>
            <p:cNvPr id="3087" name="Rectangle 8"/>
            <p:cNvSpPr>
              <a:spLocks noChangeArrowheads="1"/>
            </p:cNvSpPr>
            <p:nvPr/>
          </p:nvSpPr>
          <p:spPr bwMode="auto">
            <a:xfrm>
              <a:off x="3126" y="1584"/>
              <a:ext cx="160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dirty="0">
                  <a:latin typeface="Arial" pitchFamily="34" charset="0"/>
                  <a:ea typeface="ＭＳ Ｐゴシック" pitchFamily="1" charset="-128"/>
                </a:rPr>
                <a:t>Na</a:t>
              </a:r>
              <a:r>
                <a:rPr lang="en-US" baseline="30000" dirty="0">
                  <a:latin typeface="Arial" pitchFamily="34" charset="0"/>
                  <a:ea typeface="ＭＳ Ｐゴシック" pitchFamily="1" charset="-128"/>
                </a:rPr>
                <a:t>+</a:t>
              </a:r>
              <a:r>
                <a:rPr lang="en-US" dirty="0">
                  <a:latin typeface="Arial" pitchFamily="34" charset="0"/>
                  <a:ea typeface="ＭＳ Ｐゴシック" pitchFamily="1" charset="-128"/>
                </a:rPr>
                <a:t>(</a:t>
              </a:r>
              <a:r>
                <a:rPr lang="en-US" i="1" dirty="0" err="1">
                  <a:latin typeface="Arial" pitchFamily="34" charset="0"/>
                  <a:ea typeface="ＭＳ Ｐゴシック" pitchFamily="1" charset="-128"/>
                </a:rPr>
                <a:t>aq</a:t>
              </a:r>
              <a:r>
                <a:rPr lang="en-US" dirty="0">
                  <a:latin typeface="Arial" pitchFamily="34" charset="0"/>
                  <a:ea typeface="ＭＳ Ｐゴシック" pitchFamily="1" charset="-128"/>
                </a:rPr>
                <a:t>) + Cl</a:t>
              </a:r>
              <a:r>
                <a:rPr lang="en-US" baseline="30000" dirty="0">
                  <a:latin typeface="Arial" pitchFamily="34" charset="0"/>
                  <a:ea typeface="ＭＳ Ｐゴシック" pitchFamily="1" charset="-128"/>
                </a:rPr>
                <a:t>–</a:t>
              </a:r>
              <a:r>
                <a:rPr lang="en-US" dirty="0">
                  <a:latin typeface="Arial" pitchFamily="34" charset="0"/>
                  <a:ea typeface="ＭＳ Ｐゴシック" pitchFamily="1" charset="-128"/>
                </a:rPr>
                <a:t>(</a:t>
              </a:r>
              <a:r>
                <a:rPr lang="en-US" i="1" dirty="0" err="1">
                  <a:latin typeface="Arial" pitchFamily="34" charset="0"/>
                  <a:ea typeface="ＭＳ Ｐゴシック" pitchFamily="1" charset="-128"/>
                </a:rPr>
                <a:t>aq</a:t>
              </a:r>
              <a:r>
                <a:rPr lang="en-US" dirty="0">
                  <a:latin typeface="Arial" pitchFamily="34" charset="0"/>
                  <a:ea typeface="ＭＳ Ｐゴシック" pitchFamily="1" charset="-128"/>
                </a:rPr>
                <a:t>)</a:t>
              </a:r>
            </a:p>
          </p:txBody>
        </p:sp>
        <p:sp>
          <p:nvSpPr>
            <p:cNvPr id="3088" name="Rectangle 9"/>
            <p:cNvSpPr>
              <a:spLocks noChangeArrowheads="1"/>
            </p:cNvSpPr>
            <p:nvPr/>
          </p:nvSpPr>
          <p:spPr bwMode="auto">
            <a:xfrm>
              <a:off x="2040" y="1584"/>
              <a:ext cx="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en-US" dirty="0" err="1">
                  <a:ea typeface="ＭＳ Ｐゴシック" charset="0"/>
                </a:rPr>
                <a:t>NaCl</a:t>
              </a:r>
              <a:r>
                <a:rPr lang="en-US" dirty="0">
                  <a:ea typeface="ＭＳ Ｐゴシック" charset="0"/>
                </a:rPr>
                <a:t>(</a:t>
              </a:r>
              <a:r>
                <a:rPr lang="en-US" i="1" dirty="0">
                  <a:ea typeface="ＭＳ Ｐゴシック" charset="0"/>
                </a:rPr>
                <a:t>s</a:t>
              </a:r>
              <a:r>
                <a:rPr lang="en-US" dirty="0">
                  <a:ea typeface="ＭＳ Ｐゴシック" charset="0"/>
                </a:rPr>
                <a:t>)</a:t>
              </a:r>
            </a:p>
          </p:txBody>
        </p:sp>
      </p:grpSp>
      <p:sp>
        <p:nvSpPr>
          <p:cNvPr id="3079" name="Text Box 12"/>
          <p:cNvSpPr txBox="1">
            <a:spLocks noChangeArrowheads="1"/>
          </p:cNvSpPr>
          <p:nvPr/>
        </p:nvSpPr>
        <p:spPr bwMode="auto">
          <a:xfrm>
            <a:off x="457200" y="3581400"/>
            <a:ext cx="75438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b="1" dirty="0" smtClean="0">
                <a:solidFill>
                  <a:srgbClr val="FF0000"/>
                </a:solidFill>
              </a:rPr>
              <a:t>Nonelectrolytes</a:t>
            </a:r>
            <a:r>
              <a:rPr lang="en-US" dirty="0" smtClean="0"/>
              <a:t>: Substances that do not produce ions in aqueous solutions.</a:t>
            </a:r>
          </a:p>
        </p:txBody>
      </p:sp>
      <p:grpSp>
        <p:nvGrpSpPr>
          <p:cNvPr id="22533" name="Group 13"/>
          <p:cNvGrpSpPr>
            <a:grpSpLocks/>
          </p:cNvGrpSpPr>
          <p:nvPr/>
        </p:nvGrpSpPr>
        <p:grpSpPr bwMode="auto">
          <a:xfrm>
            <a:off x="1979613" y="4343400"/>
            <a:ext cx="4479925" cy="762000"/>
            <a:chOff x="1615" y="1392"/>
            <a:chExt cx="2822" cy="480"/>
          </a:xfrm>
        </p:grpSpPr>
        <p:grpSp>
          <p:nvGrpSpPr>
            <p:cNvPr id="22536" name="Group 14"/>
            <p:cNvGrpSpPr>
              <a:grpSpLocks/>
            </p:cNvGrpSpPr>
            <p:nvPr/>
          </p:nvGrpSpPr>
          <p:grpSpPr bwMode="auto">
            <a:xfrm>
              <a:off x="2784" y="1392"/>
              <a:ext cx="414" cy="336"/>
              <a:chOff x="2720" y="3456"/>
              <a:chExt cx="414" cy="336"/>
            </a:xfrm>
          </p:grpSpPr>
          <p:sp>
            <p:nvSpPr>
              <p:cNvPr id="3084" name="Line 15"/>
              <p:cNvSpPr>
                <a:spLocks noChangeShapeType="1"/>
              </p:cNvSpPr>
              <p:nvPr/>
            </p:nvSpPr>
            <p:spPr bwMode="auto">
              <a:xfrm>
                <a:off x="2784" y="3792"/>
                <a:ext cx="28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eaLnBrk="1" hangingPunct="1">
                  <a:defRPr/>
                </a:pPr>
                <a:endParaRPr lang="en-US">
                  <a:ea typeface="ＭＳ Ｐゴシック" charset="0"/>
                </a:endParaRPr>
              </a:p>
            </p:txBody>
          </p:sp>
          <p:sp>
            <p:nvSpPr>
              <p:cNvPr id="3085" name="Text Box 16"/>
              <p:cNvSpPr txBox="1">
                <a:spLocks noChangeArrowheads="1"/>
              </p:cNvSpPr>
              <p:nvPr/>
            </p:nvSpPr>
            <p:spPr bwMode="auto">
              <a:xfrm>
                <a:off x="2720" y="3456"/>
                <a:ext cx="41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2000" smtClean="0"/>
                  <a:t>H</a:t>
                </a:r>
                <a:r>
                  <a:rPr lang="en-US" sz="2000" baseline="-25000" smtClean="0"/>
                  <a:t>2</a:t>
                </a:r>
                <a:r>
                  <a:rPr lang="en-US" sz="2000" smtClean="0"/>
                  <a:t>O</a:t>
                </a:r>
              </a:p>
            </p:txBody>
          </p:sp>
        </p:grpSp>
        <p:sp>
          <p:nvSpPr>
            <p:cNvPr id="3082" name="Rectangle 17"/>
            <p:cNvSpPr>
              <a:spLocks noChangeArrowheads="1"/>
            </p:cNvSpPr>
            <p:nvPr/>
          </p:nvSpPr>
          <p:spPr bwMode="auto">
            <a:xfrm>
              <a:off x="3126" y="1584"/>
              <a:ext cx="13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>
                  <a:ea typeface="ＭＳ Ｐゴシック" charset="0"/>
                </a:rPr>
                <a:t>C</a:t>
              </a:r>
              <a:r>
                <a:rPr lang="en-US" baseline="-25000">
                  <a:ea typeface="ＭＳ Ｐゴシック" charset="0"/>
                </a:rPr>
                <a:t>12</a:t>
              </a:r>
              <a:r>
                <a:rPr lang="en-US">
                  <a:ea typeface="ＭＳ Ｐゴシック" charset="0"/>
                </a:rPr>
                <a:t>H</a:t>
              </a:r>
              <a:r>
                <a:rPr lang="en-US" baseline="-25000">
                  <a:ea typeface="ＭＳ Ｐゴシック" charset="0"/>
                </a:rPr>
                <a:t>22</a:t>
              </a:r>
              <a:r>
                <a:rPr lang="en-US">
                  <a:ea typeface="ＭＳ Ｐゴシック" charset="0"/>
                </a:rPr>
                <a:t>O</a:t>
              </a:r>
              <a:r>
                <a:rPr lang="en-US" baseline="-25000">
                  <a:ea typeface="ＭＳ Ｐゴシック" charset="0"/>
                </a:rPr>
                <a:t>11</a:t>
              </a:r>
              <a:r>
                <a:rPr lang="en-US">
                  <a:ea typeface="ＭＳ Ｐゴシック" charset="0"/>
                </a:rPr>
                <a:t>(</a:t>
              </a:r>
              <a:r>
                <a:rPr lang="en-US" i="1">
                  <a:ea typeface="ＭＳ Ｐゴシック" charset="0"/>
                </a:rPr>
                <a:t>aq</a:t>
              </a:r>
              <a:r>
                <a:rPr lang="en-US">
                  <a:ea typeface="ＭＳ Ｐゴシック" charset="0"/>
                </a:rPr>
                <a:t>)</a:t>
              </a:r>
            </a:p>
          </p:txBody>
        </p:sp>
        <p:sp>
          <p:nvSpPr>
            <p:cNvPr id="3083" name="Rectangle 18"/>
            <p:cNvSpPr>
              <a:spLocks noChangeArrowheads="1"/>
            </p:cNvSpPr>
            <p:nvPr/>
          </p:nvSpPr>
          <p:spPr bwMode="auto">
            <a:xfrm>
              <a:off x="1615" y="1584"/>
              <a:ext cx="11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en-US" dirty="0">
                  <a:ea typeface="ＭＳ Ｐゴシック" charset="0"/>
                </a:rPr>
                <a:t>C</a:t>
              </a:r>
              <a:r>
                <a:rPr lang="en-US" baseline="-25000" dirty="0">
                  <a:ea typeface="ＭＳ Ｐゴシック" charset="0"/>
                </a:rPr>
                <a:t>12</a:t>
              </a:r>
              <a:r>
                <a:rPr lang="en-US" dirty="0">
                  <a:ea typeface="ＭＳ Ｐゴシック" charset="0"/>
                </a:rPr>
                <a:t>H</a:t>
              </a:r>
              <a:r>
                <a:rPr lang="en-US" baseline="-25000" dirty="0">
                  <a:ea typeface="ＭＳ Ｐゴシック" charset="0"/>
                </a:rPr>
                <a:t>22</a:t>
              </a:r>
              <a:r>
                <a:rPr lang="en-US" dirty="0">
                  <a:ea typeface="ＭＳ Ｐゴシック" charset="0"/>
                </a:rPr>
                <a:t>O</a:t>
              </a:r>
              <a:r>
                <a:rPr lang="en-US" baseline="-25000" dirty="0">
                  <a:ea typeface="ＭＳ Ｐゴシック" charset="0"/>
                </a:rPr>
                <a:t>11</a:t>
              </a:r>
              <a:r>
                <a:rPr lang="en-US" dirty="0">
                  <a:ea typeface="ＭＳ Ｐゴシック" charset="0"/>
                </a:rPr>
                <a:t>(</a:t>
              </a:r>
              <a:r>
                <a:rPr lang="en-US" i="1" dirty="0">
                  <a:ea typeface="ＭＳ Ｐゴシック" charset="0"/>
                </a:rPr>
                <a:t>s</a:t>
              </a:r>
              <a:r>
                <a:rPr lang="en-US" dirty="0">
                  <a:ea typeface="ＭＳ Ｐゴシック" charset="0"/>
                </a:rPr>
                <a:t>)</a:t>
              </a:r>
            </a:p>
          </p:txBody>
        </p:sp>
      </p:grpSp>
      <p:sp>
        <p:nvSpPr>
          <p:cNvPr id="20" name="Rectangle 5"/>
          <p:cNvSpPr txBox="1">
            <a:spLocks noChangeArrowheads="1"/>
          </p:cNvSpPr>
          <p:nvPr/>
        </p:nvSpPr>
        <p:spPr bwMode="auto">
          <a:xfrm>
            <a:off x="152400" y="-46038"/>
            <a:ext cx="685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solidFill>
                  <a:srgbClr val="FF6600"/>
                </a:solidFill>
              </a:rPr>
              <a:t>Electrolytes in Aqueous Solution</a:t>
            </a:r>
            <a:endParaRPr lang="en-US" sz="3200" dirty="0">
              <a:solidFill>
                <a:srgbClr val="FF6600"/>
              </a:solidFill>
            </a:endParaRPr>
          </a:p>
        </p:txBody>
      </p:sp>
      <p:sp>
        <p:nvSpPr>
          <p:cNvPr id="22535" name="Rectangle 1"/>
          <p:cNvSpPr>
            <a:spLocks noChangeArrowheads="1"/>
          </p:cNvSpPr>
          <p:nvPr/>
        </p:nvSpPr>
        <p:spPr bwMode="auto">
          <a:xfrm>
            <a:off x="4492625" y="6027738"/>
            <a:ext cx="4572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600"/>
              <a:t>Dissociation Equations (More examples)…</a:t>
            </a:r>
          </a:p>
        </p:txBody>
      </p:sp>
    </p:spTree>
    <p:extLst>
      <p:ext uri="{BB962C8B-B14F-4D97-AF65-F5344CB8AC3E}">
        <p14:creationId xmlns:p14="http://schemas.microsoft.com/office/powerpoint/2010/main" val="402306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304800" y="5257800"/>
            <a:ext cx="7696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i="1" dirty="0">
                <a:ea typeface="ＭＳ Ｐゴシック" charset="0"/>
              </a:rPr>
              <a:t>Strong</a:t>
            </a:r>
            <a:r>
              <a:rPr lang="en-US" b="1" dirty="0">
                <a:ea typeface="ＭＳ Ｐゴシック" charset="0"/>
              </a:rPr>
              <a:t> Acids</a:t>
            </a:r>
            <a:r>
              <a:rPr lang="en-US" dirty="0">
                <a:ea typeface="ＭＳ Ｐゴシック" charset="0"/>
              </a:rPr>
              <a:t>: Hydrochloric acid, </a:t>
            </a:r>
            <a:r>
              <a:rPr lang="en-US" dirty="0" err="1">
                <a:ea typeface="ＭＳ Ｐゴシック" charset="0"/>
              </a:rPr>
              <a:t>hydrobromic</a:t>
            </a:r>
            <a:r>
              <a:rPr lang="en-US" dirty="0">
                <a:ea typeface="ＭＳ Ｐゴシック" charset="0"/>
              </a:rPr>
              <a:t> acid, </a:t>
            </a:r>
            <a:r>
              <a:rPr lang="en-US" dirty="0" err="1">
                <a:ea typeface="ＭＳ Ｐゴシック" charset="0"/>
              </a:rPr>
              <a:t>hydroiodic</a:t>
            </a:r>
            <a:r>
              <a:rPr lang="en-US" dirty="0">
                <a:ea typeface="ＭＳ Ｐゴシック" charset="0"/>
              </a:rPr>
              <a:t> acid, </a:t>
            </a:r>
            <a:r>
              <a:rPr lang="en-US" dirty="0" err="1">
                <a:ea typeface="ＭＳ Ｐゴシック" charset="0"/>
              </a:rPr>
              <a:t>perchloric</a:t>
            </a:r>
            <a:r>
              <a:rPr lang="en-US" dirty="0">
                <a:ea typeface="ＭＳ Ｐゴシック" charset="0"/>
              </a:rPr>
              <a:t> acid, nitric acid, sulfuric acid.</a:t>
            </a: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155575" y="-46038"/>
            <a:ext cx="685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solidFill>
                  <a:srgbClr val="FF6600"/>
                </a:solidFill>
              </a:rPr>
              <a:t>Electrolytes in Aqueous Solution</a:t>
            </a:r>
            <a:endParaRPr lang="en-US" sz="3200" dirty="0">
              <a:solidFill>
                <a:srgbClr val="FF6600"/>
              </a:solidFill>
            </a:endParaRPr>
          </a:p>
        </p:txBody>
      </p:sp>
      <p:pic>
        <p:nvPicPr>
          <p:cNvPr id="30724" name="Picture 4" descr="07_01_Tab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6"/>
          <a:stretch>
            <a:fillRect/>
          </a:stretch>
        </p:blipFill>
        <p:spPr bwMode="auto">
          <a:xfrm>
            <a:off x="304800" y="1143000"/>
            <a:ext cx="8534400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381000" y="2057400"/>
            <a:ext cx="1295400" cy="1219200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  <p:cxnSp>
        <p:nvCxnSpPr>
          <p:cNvPr id="18" name="AutoShape 8"/>
          <p:cNvCxnSpPr>
            <a:cxnSpLocks noChangeShapeType="1"/>
            <a:stCxn id="17" idx="3"/>
          </p:cNvCxnSpPr>
          <p:nvPr/>
        </p:nvCxnSpPr>
        <p:spPr bwMode="auto">
          <a:xfrm>
            <a:off x="1676400" y="2667000"/>
            <a:ext cx="2133600" cy="2590800"/>
          </a:xfrm>
          <a:prstGeom prst="curvedConnector2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6726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155575" y="-46038"/>
            <a:ext cx="685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solidFill>
                  <a:srgbClr val="FF6600"/>
                </a:solidFill>
              </a:rPr>
              <a:t>Electrolytes in Aqueous Solution</a:t>
            </a:r>
            <a:endParaRPr lang="en-US" sz="3200" dirty="0">
              <a:solidFill>
                <a:srgbClr val="FF6600"/>
              </a:solidFill>
            </a:endParaRPr>
          </a:p>
        </p:txBody>
      </p:sp>
      <p:pic>
        <p:nvPicPr>
          <p:cNvPr id="32771" name="Picture 10" descr="07_01_Tab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6"/>
          <a:stretch>
            <a:fillRect/>
          </a:stretch>
        </p:blipFill>
        <p:spPr bwMode="auto">
          <a:xfrm>
            <a:off x="304800" y="1143000"/>
            <a:ext cx="8534400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4800" y="5257800"/>
            <a:ext cx="7696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>
                <a:ea typeface="ＭＳ Ｐゴシック" charset="0"/>
              </a:rPr>
              <a:t>Ionic compounds</a:t>
            </a:r>
            <a:endParaRPr lang="en-US" dirty="0">
              <a:ea typeface="ＭＳ Ｐゴシック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04800" y="3276600"/>
            <a:ext cx="2971800" cy="1295400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defRPr/>
            </a:pPr>
            <a:endParaRPr lang="en-US">
              <a:ea typeface="ＭＳ Ｐゴシック" charset="0"/>
            </a:endParaRPr>
          </a:p>
        </p:txBody>
      </p:sp>
      <p:cxnSp>
        <p:nvCxnSpPr>
          <p:cNvPr id="14" name="AutoShape 8"/>
          <p:cNvCxnSpPr>
            <a:cxnSpLocks noChangeShapeType="1"/>
            <a:stCxn id="13" idx="2"/>
          </p:cNvCxnSpPr>
          <p:nvPr/>
        </p:nvCxnSpPr>
        <p:spPr bwMode="auto">
          <a:xfrm flipH="1">
            <a:off x="1676400" y="4572000"/>
            <a:ext cx="114300" cy="838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339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8382000" cy="36575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Chemical Change (Chemical Reactions)</a:t>
            </a:r>
            <a:br>
              <a:rPr lang="en-US" dirty="0" smtClean="0"/>
            </a:br>
            <a:r>
              <a:rPr lang="en-US" dirty="0" smtClean="0"/>
              <a:t>Type of Chemical Reactions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sz="3100" dirty="0" smtClean="0"/>
              <a:t>Precipitation (solubility rule)</a:t>
            </a:r>
            <a:br>
              <a:rPr lang="en-US" sz="3100" dirty="0" smtClean="0"/>
            </a:br>
            <a:r>
              <a:rPr lang="en-US" sz="3100" dirty="0" smtClean="0"/>
              <a:t>- Neutralization (acid, base, titration)</a:t>
            </a:r>
            <a:br>
              <a:rPr lang="en-US" sz="3100" dirty="0" smtClean="0"/>
            </a:br>
            <a:r>
              <a:rPr lang="en-US" sz="3100" dirty="0" smtClean="0"/>
              <a:t>- Gas forming</a:t>
            </a:r>
            <a:br>
              <a:rPr lang="en-US" sz="3100" dirty="0" smtClean="0"/>
            </a:br>
            <a:r>
              <a:rPr lang="en-US" sz="3100" dirty="0" smtClean="0"/>
              <a:t>- Ox-Red (oxidation numbers)</a:t>
            </a:r>
            <a:br>
              <a:rPr lang="en-US" sz="3100" dirty="0" smtClean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0" y="6019800"/>
            <a:ext cx="228600" cy="6096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2667000" y="5257800"/>
            <a:ext cx="3644900" cy="1130300"/>
          </a:xfrm>
          <a:prstGeom prst="rect">
            <a:avLst/>
          </a:prstGeom>
          <a:solidFill>
            <a:srgbClr val="A2C1FE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90487" tIns="44450" rIns="90487" bIns="4445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REDOX REACTIONS</a:t>
            </a:r>
          </a:p>
        </p:txBody>
      </p:sp>
      <p:pic>
        <p:nvPicPr>
          <p:cNvPr id="22531" name="Picture 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914400"/>
            <a:ext cx="4305300" cy="4241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53604" name="Rectangle 4"/>
          <p:cNvSpPr>
            <a:spLocks noChangeArrowheads="1"/>
          </p:cNvSpPr>
          <p:nvPr/>
        </p:nvSpPr>
        <p:spPr bwMode="auto">
          <a:xfrm>
            <a:off x="6608763" y="2493963"/>
            <a:ext cx="1928812" cy="1196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EXCHANGE</a:t>
            </a:r>
          </a:p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Acid-Base</a:t>
            </a:r>
          </a:p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Reactions</a:t>
            </a:r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360363" y="2493963"/>
            <a:ext cx="2097087" cy="1196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EXCHANGE</a:t>
            </a:r>
          </a:p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Gas-Forming</a:t>
            </a:r>
          </a:p>
          <a:p>
            <a:pPr>
              <a:defRPr/>
            </a:pPr>
            <a:r>
              <a:rPr lang="en-US" sz="24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Reactions</a:t>
            </a:r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1981200" y="457200"/>
            <a:ext cx="5481638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EXCHANGE:</a:t>
            </a:r>
            <a:r>
              <a:rPr lang="en-US" b="1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 Precipitation Reactions</a:t>
            </a:r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3505200" y="2743200"/>
            <a:ext cx="1976438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REACTIONS</a:t>
            </a:r>
          </a:p>
        </p:txBody>
      </p:sp>
      <p:sp>
        <p:nvSpPr>
          <p:cNvPr id="3994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400" i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Further Classification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</a:b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</a:br>
            <a:endParaRPr lang="en-US" sz="2400" dirty="0" smtClean="0"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 animBg="1" autoUpdateAnimBg="0"/>
      <p:bldP spid="153604" grpId="0" autoUpdateAnimBg="0"/>
      <p:bldP spid="153605" grpId="0" autoUpdateAnimBg="0"/>
      <p:bldP spid="153606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82000" cy="9144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CE050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Chemical Reactions in Water</a:t>
            </a:r>
            <a:endParaRPr lang="en-US" sz="3600">
              <a:effectLst>
                <a:outerShdw blurRad="38100" dist="38100" dir="2700000" algn="tl">
                  <a:srgbClr val="C0C0C0"/>
                </a:outerShdw>
              </a:effectLst>
              <a:latin typeface="Palatino" pitchFamily="18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4419600" cy="25908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We will look at </a:t>
            </a:r>
            <a:r>
              <a:rPr lang="en-US" sz="44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EXCHANGE REACTIONS</a:t>
            </a:r>
            <a:endParaRPr lang="en-US" sz="36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US" sz="36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0356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700" y="3467100"/>
            <a:ext cx="41148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4724400" y="1752600"/>
            <a:ext cx="3892550" cy="819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Pb(NO</a:t>
            </a:r>
            <a:r>
              <a:rPr lang="en-US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3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) </a:t>
            </a:r>
            <a:r>
              <a:rPr lang="en-US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2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(aq) + 2 KI(aq)</a:t>
            </a:r>
          </a:p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  <a:sym typeface="Wingdings" pitchFamily="2" charset="2"/>
              </a:rPr>
              <a:t>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 PbI</a:t>
            </a:r>
            <a:r>
              <a:rPr lang="en-US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2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(s)  +  2 KNO</a:t>
            </a:r>
            <a:r>
              <a:rPr lang="en-US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3</a:t>
            </a: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(aq) </a:t>
            </a: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85800" y="4724400"/>
            <a:ext cx="3597275" cy="13731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The anions exchange places between cations.</a:t>
            </a:r>
            <a:endParaRPr lang="en-US" sz="2800"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685800" y="1371600"/>
            <a:ext cx="7772400" cy="0"/>
          </a:xfrm>
          <a:prstGeom prst="line">
            <a:avLst/>
          </a:prstGeom>
          <a:noFill/>
          <a:ln w="12700">
            <a:solidFill>
              <a:srgbClr val="CE050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1512" name="Picture 8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3124200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9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5486400"/>
            <a:ext cx="2159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8001000" y="6172200"/>
            <a:ext cx="823913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So…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0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 autoUpdateAnimBg="0"/>
      <p:bldP spid="100357" grpId="0" autoUpdateAnimBg="0"/>
      <p:bldP spid="100358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153400" cy="609600"/>
          </a:xfrm>
        </p:spPr>
        <p:txBody>
          <a:bodyPr lIns="90487" tIns="44450" rIns="90487" bIns="44450" anchor="ctr"/>
          <a:lstStyle/>
          <a:p>
            <a:pPr eaLnBrk="1" hangingPunct="1">
              <a:defRPr/>
            </a:pPr>
            <a:r>
              <a:rPr lang="en-US" sz="3200" smtClean="0">
                <a:solidFill>
                  <a:schemeClr val="hlink"/>
                </a:solidFill>
                <a:latin typeface="Comic Sans MS" pitchFamily="66" charset="0"/>
              </a:rPr>
              <a:t>Water Solubility of Ionic Compounds</a:t>
            </a:r>
            <a:endParaRPr lang="en-US" sz="3200" smtClean="0">
              <a:solidFill>
                <a:schemeClr val="hlink"/>
              </a:solidFill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762000"/>
            <a:ext cx="6203950" cy="5910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4114800" y="914400"/>
            <a:ext cx="4587875" cy="1457325"/>
          </a:xfrm>
          <a:prstGeom prst="rect">
            <a:avLst/>
          </a:prstGeom>
          <a:solidFill>
            <a:srgbClr val="3333FF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n-US" sz="24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  <a:cs typeface="Arial" charset="0"/>
              </a:rPr>
              <a:t>If one ion from the “Soluble Compd.” list is present in a compound, the compound is water soluble.</a:t>
            </a:r>
            <a:endParaRPr lang="en-US" sz="24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  <a:cs typeface="Arial" charset="0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162800" cy="1143000"/>
          </a:xfrm>
          <a:effectLst>
            <a:outerShdw dist="35921" dir="2700000" algn="ctr" rotWithShape="0">
              <a:schemeClr val="tx1"/>
            </a:outerShdw>
          </a:effectLst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dirty="0" smtClean="0">
                <a:solidFill>
                  <a:srgbClr val="FAFD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Arrangement of Electrons in Atoms</a:t>
            </a:r>
            <a:endParaRPr lang="en-US" sz="4400" dirty="0" smtClean="0">
              <a:solidFill>
                <a:srgbClr val="FAFD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752600"/>
            <a:ext cx="7162800" cy="3962400"/>
          </a:xfrm>
        </p:spPr>
        <p:txBody>
          <a:bodyPr>
            <a:normAutofit lnSpcReduction="10000"/>
          </a:bodyPr>
          <a:lstStyle/>
          <a:p>
            <a:pPr>
              <a:spcBef>
                <a:spcPct val="153000"/>
              </a:spcBef>
              <a:buFontTx/>
              <a:buNone/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Electrons in atoms are arranged as</a:t>
            </a:r>
          </a:p>
          <a:p>
            <a:pPr>
              <a:spcBef>
                <a:spcPct val="108000"/>
              </a:spcBef>
              <a:buFontTx/>
              <a:buNone/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SHELLS</a:t>
            </a:r>
            <a:r>
              <a:rPr lang="en-US" sz="28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 (n)</a:t>
            </a:r>
          </a:p>
          <a:p>
            <a:pPr>
              <a:spcBef>
                <a:spcPct val="150000"/>
              </a:spcBef>
              <a:buFontTx/>
              <a:buNone/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SUBSHELLS</a:t>
            </a:r>
            <a:r>
              <a:rPr lang="en-US" sz="28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 (l)</a:t>
            </a:r>
          </a:p>
          <a:p>
            <a:pPr>
              <a:spcBef>
                <a:spcPct val="150000"/>
              </a:spcBef>
              <a:buFontTx/>
              <a:buNone/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ORBITALS</a:t>
            </a:r>
            <a:r>
              <a:rPr lang="en-US" sz="28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 (m</a:t>
            </a:r>
            <a:r>
              <a:rPr lang="en-US" sz="2800" baseline="-250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l</a:t>
            </a:r>
            <a:r>
              <a:rPr lang="en-US" sz="28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 rot="16200000" flipH="1">
            <a:off x="1981200" y="3200400"/>
            <a:ext cx="603250" cy="60325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 rot="16200000" flipH="1">
            <a:off x="1981200" y="4343400"/>
            <a:ext cx="603250" cy="60325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27654" name="Picture 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1655763" cy="32035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67200" y="5638800"/>
            <a:ext cx="4572000" cy="830997"/>
          </a:xfrm>
          <a:prstGeom prst="rect">
            <a:avLst/>
          </a:prstGeom>
          <a:solidFill>
            <a:srgbClr val="003AF2">
              <a:alpha val="32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Orbitals grouped in s, p, d (and f) </a:t>
            </a:r>
            <a:r>
              <a:rPr lang="en-US" sz="2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subshells</a:t>
            </a:r>
            <a:endParaRPr 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475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162800" cy="762000"/>
          </a:xfrm>
        </p:spPr>
        <p:txBody>
          <a:bodyPr lIns="90487" tIns="44450" rIns="90487" bIns="44450" anchor="ctr">
            <a:normAutofit fontScale="90000"/>
          </a:bodyPr>
          <a:lstStyle/>
          <a:p>
            <a:pPr eaLnBrk="1" hangingPunct="1">
              <a:defRPr/>
            </a:pPr>
            <a:r>
              <a:rPr lang="en-US" sz="5400" dirty="0" smtClean="0">
                <a:solidFill>
                  <a:srgbClr val="7030A0"/>
                </a:solidFill>
                <a:latin typeface="Comic Sans MS" pitchFamily="66" charset="0"/>
              </a:rPr>
              <a:t>Acid-Base Reactions</a:t>
            </a:r>
            <a:endParaRPr lang="en-US" sz="6600" dirty="0" smtClean="0">
              <a:solidFill>
                <a:srgbClr val="7030A0"/>
              </a:solidFill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7391400" cy="4876800"/>
          </a:xfrm>
        </p:spPr>
        <p:txBody>
          <a:bodyPr lIns="90487" tIns="44450" rIns="90487" bIns="44450"/>
          <a:lstStyle/>
          <a:p>
            <a:pPr eaLnBrk="1" hangingPunct="1"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“driving force” is the formation of water.</a:t>
            </a:r>
          </a:p>
          <a:p>
            <a:pPr eaLnBrk="1" hangingPunct="1">
              <a:buFontTx/>
              <a:buNone/>
              <a:defRPr/>
            </a:pP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NaOH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aq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 + 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HCl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aq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endParaRPr 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buFontTx/>
              <a:buNone/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NaCl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aq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  +  H</a:t>
            </a:r>
            <a:r>
              <a:rPr lang="en-US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O(</a:t>
            </a:r>
            <a:r>
              <a:rPr lang="en-US" dirty="0" err="1" smtClean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liq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  <a:p>
            <a:pPr eaLnBrk="1" hangingPunct="1">
              <a:defRPr/>
            </a:pPr>
            <a:endParaRPr lang="en-US" sz="28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Net ionic equation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</a:p>
          <a:p>
            <a:pPr eaLnBrk="1" hangingPunct="1">
              <a:buFontTx/>
              <a:buNone/>
              <a:defRPr/>
            </a:pP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OH</a:t>
            </a:r>
            <a:r>
              <a:rPr lang="en-US" baseline="300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aq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 +  H</a:t>
            </a:r>
            <a:r>
              <a:rPr lang="en-US" baseline="300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aq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  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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H</a:t>
            </a:r>
            <a:r>
              <a:rPr lang="en-US" baseline="-250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O(</a:t>
            </a:r>
            <a:r>
              <a:rPr lang="en-US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liq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endParaRPr lang="en-US" sz="24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This applies to ALL reactions of </a:t>
            </a:r>
            <a:r>
              <a:rPr lang="en-US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STRONG 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acids and bases.</a:t>
            </a:r>
            <a:endParaRPr lang="en-US" sz="2400" dirty="0" smtClean="0"/>
          </a:p>
          <a:p>
            <a:pPr eaLnBrk="1" hangingPunct="1">
              <a:defRPr/>
            </a:pPr>
            <a:endParaRPr lang="en-US" sz="2800" dirty="0" smtClean="0"/>
          </a:p>
        </p:txBody>
      </p:sp>
      <p:sp>
        <p:nvSpPr>
          <p:cNvPr id="55300" name="Line 4"/>
          <p:cNvSpPr>
            <a:spLocks noChangeShapeType="1"/>
          </p:cNvSpPr>
          <p:nvPr/>
        </p:nvSpPr>
        <p:spPr bwMode="auto">
          <a:xfrm>
            <a:off x="609600" y="1143000"/>
            <a:ext cx="7543800" cy="0"/>
          </a:xfrm>
          <a:prstGeom prst="line">
            <a:avLst/>
          </a:prstGeom>
          <a:noFill/>
          <a:ln w="12700">
            <a:solidFill>
              <a:srgbClr val="CE050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5301" name="Picture 5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2133600"/>
            <a:ext cx="2946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4267200"/>
            <a:ext cx="215900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7162800" cy="457200"/>
          </a:xfrm>
        </p:spPr>
        <p:txBody>
          <a:bodyPr lIns="90487" tIns="44450" rIns="90487" bIns="44450" anchor="ctr">
            <a:normAutofit fontScale="90000"/>
          </a:bodyPr>
          <a:lstStyle/>
          <a:p>
            <a:pPr eaLnBrk="1" hangingPunct="1">
              <a:defRPr/>
            </a:pPr>
            <a:r>
              <a:rPr lang="en-US" sz="5400" dirty="0" smtClean="0">
                <a:solidFill>
                  <a:srgbClr val="7030A0"/>
                </a:solidFill>
                <a:latin typeface="Comic Sans MS" pitchFamily="66" charset="0"/>
              </a:rPr>
              <a:t>Acid-Base Reactions</a:t>
            </a:r>
            <a:endParaRPr lang="en-US" sz="6600" dirty="0" smtClean="0">
              <a:solidFill>
                <a:srgbClr val="7030A0"/>
              </a:solidFill>
            </a:endParaRP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382000" cy="5181600"/>
          </a:xfrm>
        </p:spPr>
        <p:txBody>
          <a:bodyPr lIns="90487" tIns="44450" rIns="90487" bIns="44450"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A-B reactions are sometimes called </a:t>
            </a:r>
            <a:r>
              <a:rPr lang="en-US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NEUTRALIZATIONS</a:t>
            </a: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because the solution is neither acidic nor basic at the end.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 other product of the A-B reaction is a </a:t>
            </a:r>
            <a:r>
              <a:rPr lang="en-US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SALT</a:t>
            </a: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MX.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	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n-US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 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+   </a:t>
            </a:r>
            <a:r>
              <a:rPr lang="en-US" sz="2800" b="1" dirty="0" smtClean="0">
                <a:solidFill>
                  <a:srgbClr val="063DE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OH   ---&gt;   </a:t>
            </a:r>
            <a:r>
              <a:rPr lang="en-US" sz="2800" b="1" dirty="0" smtClean="0">
                <a:solidFill>
                  <a:srgbClr val="063DE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sz="28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 +   H</a:t>
            </a:r>
            <a:r>
              <a:rPr lang="en-US" sz="2800" b="1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sz="28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800" dirty="0" smtClean="0">
                <a:solidFill>
                  <a:srgbClr val="063DE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	</a:t>
            </a:r>
            <a:r>
              <a:rPr lang="en-US" sz="2800" dirty="0" err="1" smtClean="0">
                <a:solidFill>
                  <a:srgbClr val="063DE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</a:t>
            </a:r>
            <a:r>
              <a:rPr lang="en-US" sz="2800" baseline="300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sz="2800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comes from </a:t>
            </a:r>
            <a:r>
              <a:rPr lang="en-US" sz="2800" dirty="0" smtClean="0">
                <a:solidFill>
                  <a:srgbClr val="063DE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base </a:t>
            </a:r>
            <a:r>
              <a:rPr lang="en-US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&amp;</a:t>
            </a:r>
            <a:r>
              <a:rPr lang="en-US" sz="2800" dirty="0" smtClean="0">
                <a:solidFill>
                  <a:srgbClr val="063DE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sz="2800" baseline="30000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lang="en-US" sz="2800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-</a:t>
            </a: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comes from </a:t>
            </a:r>
            <a:r>
              <a:rPr lang="en-US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acid</a:t>
            </a: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sz="28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	</a:t>
            </a: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This is one way to make compounds!</a:t>
            </a:r>
          </a:p>
        </p:txBody>
      </p:sp>
      <p:sp>
        <p:nvSpPr>
          <p:cNvPr id="56324" name="Line 4"/>
          <p:cNvSpPr>
            <a:spLocks noChangeShapeType="1"/>
          </p:cNvSpPr>
          <p:nvPr/>
        </p:nvSpPr>
        <p:spPr bwMode="auto">
          <a:xfrm>
            <a:off x="685800" y="990600"/>
            <a:ext cx="7543800" cy="0"/>
          </a:xfrm>
          <a:prstGeom prst="line">
            <a:avLst/>
          </a:prstGeom>
          <a:noFill/>
          <a:ln w="12700">
            <a:solidFill>
              <a:srgbClr val="CE050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228600"/>
            <a:ext cx="8839200" cy="4114800"/>
          </a:xfrm>
        </p:spPr>
        <p:txBody>
          <a:bodyPr/>
          <a:lstStyle/>
          <a:p>
            <a:pPr eaLnBrk="1" hangingPunct="1"/>
            <a:r>
              <a:rPr lang="en-US" sz="3600" b="1" u="sng" smtClean="0"/>
              <a:t>Oxidation:</a:t>
            </a:r>
            <a:r>
              <a:rPr lang="en-US" sz="3600" smtClean="0"/>
              <a:t> </a:t>
            </a:r>
            <a:r>
              <a:rPr lang="en-US" sz="3600" b="1" smtClean="0"/>
              <a:t>L</a:t>
            </a:r>
            <a:r>
              <a:rPr lang="en-US" sz="2800" smtClean="0"/>
              <a:t>oss of</a:t>
            </a:r>
            <a:r>
              <a:rPr lang="en-US" sz="3600" smtClean="0"/>
              <a:t> </a:t>
            </a:r>
            <a:r>
              <a:rPr lang="en-US" sz="3600" b="1" smtClean="0"/>
              <a:t>E</a:t>
            </a:r>
            <a:r>
              <a:rPr lang="en-US" sz="2800" smtClean="0"/>
              <a:t>lectrons</a:t>
            </a:r>
            <a:r>
              <a:rPr lang="en-US" sz="3600" smtClean="0"/>
              <a:t> </a:t>
            </a:r>
            <a:r>
              <a:rPr lang="en-US" sz="2800" smtClean="0"/>
              <a:t>by a</a:t>
            </a:r>
            <a:r>
              <a:rPr lang="en-US" sz="3600" smtClean="0"/>
              <a:t> </a:t>
            </a:r>
            <a:r>
              <a:rPr lang="en-US" sz="2800" smtClean="0"/>
              <a:t>reactant is</a:t>
            </a:r>
            <a:r>
              <a:rPr lang="en-US" sz="3600" smtClean="0"/>
              <a:t> </a:t>
            </a:r>
            <a:r>
              <a:rPr lang="en-US" sz="3600" b="1" smtClean="0"/>
              <a:t>O</a:t>
            </a:r>
            <a:r>
              <a:rPr lang="en-US" sz="2800" smtClean="0"/>
              <a:t>xidation</a:t>
            </a:r>
            <a:endParaRPr lang="en-US" sz="3600" smtClean="0"/>
          </a:p>
          <a:p>
            <a:pPr eaLnBrk="1" hangingPunct="1"/>
            <a:r>
              <a:rPr lang="en-US" sz="3600" b="1" u="sng" smtClean="0"/>
              <a:t>Reduction:</a:t>
            </a:r>
            <a:r>
              <a:rPr lang="en-US" sz="3600" smtClean="0"/>
              <a:t> </a:t>
            </a:r>
            <a:r>
              <a:rPr lang="en-US" sz="3600" b="1" smtClean="0"/>
              <a:t>G</a:t>
            </a:r>
            <a:r>
              <a:rPr lang="en-US" sz="2800" smtClean="0"/>
              <a:t>ain</a:t>
            </a:r>
            <a:r>
              <a:rPr lang="en-US" sz="3600" smtClean="0"/>
              <a:t> </a:t>
            </a:r>
            <a:r>
              <a:rPr lang="en-US" sz="2800" smtClean="0"/>
              <a:t>of</a:t>
            </a:r>
            <a:r>
              <a:rPr lang="en-US" sz="3600" smtClean="0"/>
              <a:t> </a:t>
            </a:r>
            <a:r>
              <a:rPr lang="en-US" sz="3600" b="1" smtClean="0"/>
              <a:t>E</a:t>
            </a:r>
            <a:r>
              <a:rPr lang="en-US" sz="2800" smtClean="0"/>
              <a:t>lectrons by a</a:t>
            </a:r>
            <a:r>
              <a:rPr lang="en-US" sz="3600" smtClean="0"/>
              <a:t> </a:t>
            </a:r>
            <a:r>
              <a:rPr lang="en-US" sz="2800" smtClean="0"/>
              <a:t>reactant is</a:t>
            </a:r>
            <a:r>
              <a:rPr lang="en-US" sz="3600" smtClean="0"/>
              <a:t> </a:t>
            </a:r>
            <a:r>
              <a:rPr lang="en-US" sz="3600" b="1" smtClean="0"/>
              <a:t>R</a:t>
            </a:r>
            <a:r>
              <a:rPr lang="en-US" sz="2800" smtClean="0"/>
              <a:t>eduction</a:t>
            </a:r>
            <a:endParaRPr lang="en-US" sz="3600" smtClean="0"/>
          </a:p>
          <a:p>
            <a:pPr eaLnBrk="1" hangingPunct="1"/>
            <a:r>
              <a:rPr lang="en-US" sz="3600" smtClean="0"/>
              <a:t>Remember! </a:t>
            </a:r>
            <a:r>
              <a:rPr lang="en-US" sz="3600" b="1" smtClean="0">
                <a:solidFill>
                  <a:srgbClr val="F31923"/>
                </a:solidFill>
              </a:rPr>
              <a:t>LEO</a:t>
            </a:r>
            <a:r>
              <a:rPr lang="en-US" sz="3600" smtClean="0">
                <a:solidFill>
                  <a:srgbClr val="F31923"/>
                </a:solidFill>
              </a:rPr>
              <a:t> the lion says </a:t>
            </a:r>
            <a:r>
              <a:rPr lang="en-US" sz="3600" b="1" smtClean="0">
                <a:solidFill>
                  <a:srgbClr val="F31923"/>
                </a:solidFill>
              </a:rPr>
              <a:t>GER</a:t>
            </a:r>
            <a:r>
              <a:rPr lang="en-US" sz="3600" smtClean="0">
                <a:solidFill>
                  <a:srgbClr val="F31923"/>
                </a:solidFill>
              </a:rPr>
              <a:t>!</a:t>
            </a:r>
            <a:endParaRPr lang="en-US" sz="3600" b="1" u="sng" smtClean="0">
              <a:solidFill>
                <a:srgbClr val="F31923"/>
              </a:solidFill>
            </a:endParaRPr>
          </a:p>
          <a:p>
            <a:pPr eaLnBrk="1" hangingPunct="1"/>
            <a:endParaRPr lang="en-US" smtClean="0">
              <a:solidFill>
                <a:srgbClr val="F31923"/>
              </a:solidFill>
            </a:endParaRPr>
          </a:p>
        </p:txBody>
      </p:sp>
      <p:pic>
        <p:nvPicPr>
          <p:cNvPr id="13315" name="Picture 3" descr="36anm2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733800"/>
            <a:ext cx="2133600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3733800" y="4114800"/>
            <a:ext cx="45593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Times New Roman" pitchFamily="18" charset="0"/>
              </a:rPr>
              <a:t>Na      </a:t>
            </a:r>
            <a:r>
              <a:rPr lang="en-US" sz="240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sz="2400">
                <a:latin typeface="Times New Roman" pitchFamily="18" charset="0"/>
              </a:rPr>
              <a:t>       Na</a:t>
            </a:r>
            <a:r>
              <a:rPr lang="en-US" sz="2400" baseline="30000">
                <a:latin typeface="Times New Roman" pitchFamily="18" charset="0"/>
              </a:rPr>
              <a:t>+</a:t>
            </a:r>
            <a:r>
              <a:rPr lang="en-US" sz="2400">
                <a:latin typeface="Times New Roman" pitchFamily="18" charset="0"/>
              </a:rPr>
              <a:t>  +  e</a:t>
            </a:r>
            <a:r>
              <a:rPr lang="en-US" sz="2400" baseline="30000">
                <a:latin typeface="Times New Roman" pitchFamily="18" charset="0"/>
              </a:rPr>
              <a:t>-</a:t>
            </a:r>
            <a:r>
              <a:rPr lang="en-US" sz="2400">
                <a:latin typeface="Times New Roman" pitchFamily="18" charset="0"/>
              </a:rPr>
              <a:t>   (oxidation)</a:t>
            </a:r>
          </a:p>
          <a:p>
            <a:endParaRPr lang="en-US" sz="2400">
              <a:latin typeface="Times New Roman" pitchFamily="18" charset="0"/>
            </a:endParaRPr>
          </a:p>
          <a:p>
            <a:r>
              <a:rPr lang="en-US" sz="2400">
                <a:latin typeface="Times New Roman" pitchFamily="18" charset="0"/>
              </a:rPr>
              <a:t>Cl</a:t>
            </a:r>
            <a:r>
              <a:rPr lang="en-US" sz="2400" baseline="-25000">
                <a:latin typeface="Times New Roman" pitchFamily="18" charset="0"/>
              </a:rPr>
              <a:t>2</a:t>
            </a:r>
            <a:r>
              <a:rPr lang="en-US" sz="2400">
                <a:latin typeface="Times New Roman" pitchFamily="18" charset="0"/>
              </a:rPr>
              <a:t>   +   2e</a:t>
            </a:r>
            <a:r>
              <a:rPr lang="en-US" sz="2400" baseline="30000">
                <a:latin typeface="Times New Roman" pitchFamily="18" charset="0"/>
              </a:rPr>
              <a:t>-</a:t>
            </a:r>
            <a:r>
              <a:rPr lang="en-US" sz="2400">
                <a:latin typeface="Times New Roman" pitchFamily="18" charset="0"/>
              </a:rPr>
              <a:t>    </a:t>
            </a:r>
            <a:r>
              <a:rPr lang="en-US" sz="2400">
                <a:latin typeface="Times New Roman" pitchFamily="18" charset="0"/>
                <a:sym typeface="Wingdings" pitchFamily="2" charset="2"/>
              </a:rPr>
              <a:t></a:t>
            </a:r>
            <a:r>
              <a:rPr lang="en-US" sz="2400">
                <a:latin typeface="Times New Roman" pitchFamily="18" charset="0"/>
              </a:rPr>
              <a:t>    2Cl</a:t>
            </a:r>
            <a:r>
              <a:rPr lang="en-US" sz="2400" baseline="30000">
                <a:latin typeface="Times New Roman" pitchFamily="18" charset="0"/>
              </a:rPr>
              <a:t>-    </a:t>
            </a:r>
            <a:r>
              <a:rPr lang="en-US" sz="2400">
                <a:latin typeface="Times New Roman" pitchFamily="18" charset="0"/>
              </a:rPr>
              <a:t>(reduction)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029200" y="6100763"/>
            <a:ext cx="3881438" cy="52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Let’s look at the details…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981200" y="2667000"/>
            <a:ext cx="4876800" cy="762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533400" y="228600"/>
            <a:ext cx="832485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800" u="sng"/>
              <a:t>Oxidations and Reductions always occur together!!!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/>
              <a:t>While one species is losing the electrons, another species in the equation is gaining them</a:t>
            </a:r>
            <a:r>
              <a:rPr lang="en-US" sz="3600"/>
              <a:t>!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60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2057400" y="2768600"/>
            <a:ext cx="48228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itchFamily="18" charset="0"/>
              </a:rPr>
              <a:t>2Ca</a:t>
            </a:r>
            <a:r>
              <a:rPr lang="en-US" sz="2800" baseline="-25000" dirty="0">
                <a:latin typeface="Times New Roman" pitchFamily="18" charset="0"/>
              </a:rPr>
              <a:t>(s)</a:t>
            </a:r>
            <a:r>
              <a:rPr lang="en-US" sz="2800" dirty="0">
                <a:latin typeface="Times New Roman" pitchFamily="18" charset="0"/>
              </a:rPr>
              <a:t>  +    O</a:t>
            </a:r>
            <a:r>
              <a:rPr lang="en-US" sz="2800" baseline="-25000" dirty="0">
                <a:latin typeface="Times New Roman" pitchFamily="18" charset="0"/>
              </a:rPr>
              <a:t>2(g)</a:t>
            </a:r>
            <a:r>
              <a:rPr lang="en-US" sz="2800" dirty="0">
                <a:latin typeface="Times New Roman" pitchFamily="18" charset="0"/>
              </a:rPr>
              <a:t>               2CaO</a:t>
            </a:r>
            <a:r>
              <a:rPr lang="en-US" sz="2800" baseline="-25000" dirty="0">
                <a:latin typeface="Times New Roman" pitchFamily="18" charset="0"/>
              </a:rPr>
              <a:t>(s)</a:t>
            </a:r>
            <a:endParaRPr lang="en-US" sz="2800" dirty="0">
              <a:latin typeface="Times New Roman" pitchFamily="18" charset="0"/>
            </a:endParaRPr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>
            <a:off x="4343400" y="3048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85800" y="3581400"/>
            <a:ext cx="8093075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Calcium is </a:t>
            </a:r>
            <a:r>
              <a:rPr lang="en-US" sz="2400" b="1">
                <a:solidFill>
                  <a:srgbClr val="F31923"/>
                </a:solidFill>
                <a:latin typeface="Times New Roman" pitchFamily="18" charset="0"/>
              </a:rPr>
              <a:t>losing electrons</a:t>
            </a:r>
            <a:r>
              <a:rPr lang="en-US" sz="2400">
                <a:latin typeface="Times New Roman" pitchFamily="18" charset="0"/>
              </a:rPr>
              <a:t>		Calcium is </a:t>
            </a:r>
            <a:r>
              <a:rPr lang="en-US" sz="2400" b="1">
                <a:solidFill>
                  <a:srgbClr val="F31923"/>
                </a:solidFill>
                <a:latin typeface="Times New Roman" pitchFamily="18" charset="0"/>
              </a:rPr>
              <a:t>oxidized</a:t>
            </a:r>
          </a:p>
          <a:p>
            <a:r>
              <a:rPr lang="en-US" sz="2400" b="1">
                <a:latin typeface="Times New Roman" pitchFamily="18" charset="0"/>
              </a:rPr>
              <a:t>Oxygen is</a:t>
            </a:r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 gaining electrons</a:t>
            </a:r>
            <a:r>
              <a:rPr lang="en-US" sz="2400">
                <a:latin typeface="Times New Roman" pitchFamily="18" charset="0"/>
              </a:rPr>
              <a:t>		Oxygen is </a:t>
            </a:r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reduced</a:t>
            </a:r>
          </a:p>
          <a:p>
            <a:endParaRPr lang="en-US" sz="2400">
              <a:latin typeface="Times New Roman" pitchFamily="18" charset="0"/>
            </a:endParaRPr>
          </a:p>
          <a:p>
            <a:r>
              <a:rPr lang="en-US" sz="2400">
                <a:latin typeface="Times New Roman" pitchFamily="18" charset="0"/>
              </a:rPr>
              <a:t>Therefore it can be said that: </a:t>
            </a:r>
          </a:p>
          <a:p>
            <a:r>
              <a:rPr lang="en-US" sz="2400">
                <a:latin typeface="Times New Roman" pitchFamily="18" charset="0"/>
              </a:rPr>
              <a:t>Calcium is the </a:t>
            </a:r>
            <a:r>
              <a:rPr lang="en-US" sz="3200" b="1" u="sng">
                <a:solidFill>
                  <a:srgbClr val="F31923"/>
                </a:solidFill>
                <a:latin typeface="Times New Roman" pitchFamily="18" charset="0"/>
              </a:rPr>
              <a:t>Reducing Agent</a:t>
            </a:r>
            <a:r>
              <a:rPr lang="en-US" sz="2400">
                <a:latin typeface="Times New Roman" pitchFamily="18" charset="0"/>
              </a:rPr>
              <a:t> </a:t>
            </a:r>
          </a:p>
          <a:p>
            <a:r>
              <a:rPr lang="en-US" sz="2400">
                <a:latin typeface="Times New Roman" pitchFamily="18" charset="0"/>
              </a:rPr>
              <a:t>Oxygen is the </a:t>
            </a:r>
            <a:r>
              <a:rPr lang="en-US" sz="3200" b="1" u="sng">
                <a:solidFill>
                  <a:srgbClr val="FF0000"/>
                </a:solidFill>
                <a:latin typeface="Times New Roman" pitchFamily="18" charset="0"/>
              </a:rPr>
              <a:t>Oxidizing reagent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6284913" y="6100763"/>
            <a:ext cx="2630487" cy="528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Times New Roman" pitchFamily="18" charset="0"/>
              </a:rPr>
              <a:t>Periodic Table…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890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169C3A5-B6D6-41FD-94EF-1A6EF5BA38F4}" type="slidenum">
              <a:rPr lang="en-US" altLang="en-US" sz="1400" smtClean="0"/>
              <a:pPr>
                <a:spcBef>
                  <a:spcPct val="0"/>
                </a:spcBef>
                <a:buSzTx/>
                <a:buFontTx/>
                <a:buNone/>
              </a:pPr>
              <a:t>54</a:t>
            </a:fld>
            <a:endParaRPr lang="en-US" altLang="en-US" sz="1400" smtClean="0"/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>
            <a:normAutofit fontScale="90000"/>
          </a:bodyPr>
          <a:lstStyle/>
          <a:p>
            <a:pPr eaLnBrk="1" hangingPunct="1"/>
            <a:r>
              <a:rPr lang="en-US" altLang="en-US" sz="3600" smtClean="0"/>
              <a:t>Identify the Oxidizing and Reducing Agents in Each of the Following</a:t>
            </a:r>
          </a:p>
        </p:txBody>
      </p:sp>
      <p:sp>
        <p:nvSpPr>
          <p:cNvPr id="89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14800"/>
          </a:xfrm>
          <a:noFill/>
        </p:spPr>
        <p:txBody>
          <a:bodyPr lIns="90488" tIns="44450" rIns="90488" bIns="44450"/>
          <a:lstStyle/>
          <a:p>
            <a:pPr eaLnBrk="1" hangingPunct="1">
              <a:buFontTx/>
              <a:buNone/>
            </a:pPr>
            <a:r>
              <a:rPr lang="en-US" altLang="en-US" smtClean="0"/>
              <a:t>3 H</a:t>
            </a:r>
            <a:r>
              <a:rPr lang="en-US" altLang="en-US" baseline="-25000" smtClean="0"/>
              <a:t>2</a:t>
            </a:r>
            <a:r>
              <a:rPr lang="en-US" altLang="en-US" smtClean="0"/>
              <a:t>S +  2 NO</a:t>
            </a:r>
            <a:r>
              <a:rPr lang="en-US" altLang="en-US" baseline="-25000" smtClean="0"/>
              <a:t>3</a:t>
            </a:r>
            <a:r>
              <a:rPr lang="en-US" altLang="en-US" baseline="30000" smtClean="0">
                <a:cs typeface="Times New Roman" panose="02020603050405020304" pitchFamily="18" charset="0"/>
              </a:rPr>
              <a:t>–</a:t>
            </a:r>
            <a:r>
              <a:rPr lang="en-US" altLang="en-US" smtClean="0"/>
              <a:t>  +  2 H</a:t>
            </a:r>
            <a:r>
              <a:rPr lang="en-US" altLang="en-US" baseline="30000" smtClean="0"/>
              <a:t>+</a:t>
            </a:r>
            <a:r>
              <a:rPr lang="en-US" altLang="en-US" smtClean="0"/>
              <a:t> </a:t>
            </a:r>
            <a:r>
              <a:rPr lang="en-US" altLang="en-US" b="1" smtClean="0">
                <a:latin typeface="Symbol" panose="05050102010706020507" pitchFamily="18" charset="2"/>
              </a:rPr>
              <a:t>® </a:t>
            </a:r>
            <a:r>
              <a:rPr lang="en-US" altLang="en-US" smtClean="0">
                <a:latin typeface="Symbol" panose="05050102010706020507" pitchFamily="18" charset="2"/>
              </a:rPr>
              <a:t>3</a:t>
            </a:r>
            <a:r>
              <a:rPr lang="en-US" altLang="en-US" b="1" smtClean="0">
                <a:latin typeface="Symbol" panose="05050102010706020507" pitchFamily="18" charset="2"/>
              </a:rPr>
              <a:t> </a:t>
            </a:r>
            <a:r>
              <a:rPr lang="en-US" altLang="en-US" smtClean="0"/>
              <a:t>S + 2 NO + 4 H</a:t>
            </a:r>
            <a:r>
              <a:rPr lang="en-US" altLang="en-US" baseline="-25000" smtClean="0"/>
              <a:t>2</a:t>
            </a:r>
            <a:r>
              <a:rPr lang="en-US" altLang="en-US" smtClean="0"/>
              <a:t>O</a:t>
            </a:r>
          </a:p>
          <a:p>
            <a:pPr eaLnBrk="1" hangingPunct="1">
              <a:spcBef>
                <a:spcPct val="350000"/>
              </a:spcBef>
              <a:buFontTx/>
              <a:buNone/>
            </a:pPr>
            <a:r>
              <a:rPr lang="en-US" altLang="en-US" smtClean="0"/>
              <a:t>MnO</a:t>
            </a:r>
            <a:r>
              <a:rPr lang="en-US" altLang="en-US" baseline="-25000" smtClean="0"/>
              <a:t>2</a:t>
            </a:r>
            <a:r>
              <a:rPr lang="en-US" altLang="en-US" smtClean="0"/>
              <a:t> + 4 HBr </a:t>
            </a:r>
            <a:r>
              <a:rPr lang="en-US" altLang="en-US" b="1" smtClean="0">
                <a:latin typeface="Symbol" panose="05050102010706020507" pitchFamily="18" charset="2"/>
              </a:rPr>
              <a:t>® </a:t>
            </a:r>
            <a:r>
              <a:rPr lang="en-US" altLang="en-US" smtClean="0"/>
              <a:t>MnBr</a:t>
            </a:r>
            <a:r>
              <a:rPr lang="en-US" altLang="en-US" baseline="-25000" smtClean="0"/>
              <a:t>2</a:t>
            </a:r>
            <a:r>
              <a:rPr lang="en-US" altLang="en-US" smtClean="0"/>
              <a:t> + Br</a:t>
            </a:r>
            <a:r>
              <a:rPr lang="en-US" altLang="en-US" baseline="-25000" smtClean="0"/>
              <a:t>2</a:t>
            </a:r>
            <a:r>
              <a:rPr lang="en-US" altLang="en-US" smtClean="0"/>
              <a:t> + 2 H</a:t>
            </a:r>
            <a:r>
              <a:rPr lang="en-US" altLang="en-US" baseline="-25000" smtClean="0"/>
              <a:t>2</a:t>
            </a:r>
            <a:r>
              <a:rPr lang="en-US" altLang="en-US" smtClean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140616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911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0A8DBE47-7A3B-45E0-942A-665850D2D7E0}" type="slidenum">
              <a:rPr lang="en-US" altLang="en-US" sz="1400" smtClean="0"/>
              <a:pPr>
                <a:spcBef>
                  <a:spcPct val="0"/>
                </a:spcBef>
                <a:buSzTx/>
                <a:buFontTx/>
                <a:buNone/>
              </a:pPr>
              <a:t>55</a:t>
            </a:fld>
            <a:endParaRPr lang="en-US" altLang="en-US" sz="1400" smtClean="0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>
            <a:normAutofit fontScale="90000"/>
          </a:bodyPr>
          <a:lstStyle/>
          <a:p>
            <a:pPr eaLnBrk="1" hangingPunct="1"/>
            <a:r>
              <a:rPr lang="en-US" altLang="en-US" sz="3600" smtClean="0"/>
              <a:t>Identify the Oxidizing and Reducing Agents in Each of the Following</a:t>
            </a:r>
          </a:p>
        </p:txBody>
      </p:sp>
      <p:sp>
        <p:nvSpPr>
          <p:cNvPr id="911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114800"/>
          </a:xfrm>
          <a:noFill/>
        </p:spPr>
        <p:txBody>
          <a:bodyPr lIns="90488" tIns="44450" rIns="90488" bIns="44450"/>
          <a:lstStyle/>
          <a:p>
            <a:pPr eaLnBrk="1" hangingPunct="1">
              <a:buFontTx/>
              <a:buNone/>
            </a:pPr>
            <a:r>
              <a:rPr lang="en-US" altLang="en-US" smtClean="0"/>
              <a:t>3 H</a:t>
            </a:r>
            <a:r>
              <a:rPr lang="en-US" altLang="en-US" baseline="-25000" smtClean="0"/>
              <a:t>2</a:t>
            </a:r>
            <a:r>
              <a:rPr lang="en-US" altLang="en-US" smtClean="0"/>
              <a:t>S +  2 NO</a:t>
            </a:r>
            <a:r>
              <a:rPr lang="en-US" altLang="en-US" baseline="-25000" smtClean="0"/>
              <a:t>3</a:t>
            </a:r>
            <a:r>
              <a:rPr lang="en-US" altLang="en-US" baseline="30000" smtClean="0">
                <a:cs typeface="Times New Roman" panose="02020603050405020304" pitchFamily="18" charset="0"/>
              </a:rPr>
              <a:t>–</a:t>
            </a:r>
            <a:r>
              <a:rPr lang="en-US" altLang="en-US" smtClean="0"/>
              <a:t>  +  2 H</a:t>
            </a:r>
            <a:r>
              <a:rPr lang="en-US" altLang="en-US" baseline="30000" smtClean="0"/>
              <a:t>+</a:t>
            </a:r>
            <a:r>
              <a:rPr lang="en-US" altLang="en-US" smtClean="0"/>
              <a:t> </a:t>
            </a:r>
            <a:r>
              <a:rPr lang="en-US" altLang="en-US" b="1" smtClean="0">
                <a:latin typeface="Symbol" panose="05050102010706020507" pitchFamily="18" charset="2"/>
              </a:rPr>
              <a:t>® </a:t>
            </a:r>
            <a:r>
              <a:rPr lang="en-US" altLang="en-US" smtClean="0">
                <a:latin typeface="Symbol" panose="05050102010706020507" pitchFamily="18" charset="2"/>
              </a:rPr>
              <a:t>3</a:t>
            </a:r>
            <a:r>
              <a:rPr lang="en-US" altLang="en-US" b="1" smtClean="0">
                <a:latin typeface="Symbol" panose="05050102010706020507" pitchFamily="18" charset="2"/>
              </a:rPr>
              <a:t> </a:t>
            </a:r>
            <a:r>
              <a:rPr lang="en-US" altLang="en-US" smtClean="0"/>
              <a:t>S + 2 NO + 4 H</a:t>
            </a:r>
            <a:r>
              <a:rPr lang="en-US" altLang="en-US" baseline="-25000" smtClean="0"/>
              <a:t>2</a:t>
            </a:r>
            <a:r>
              <a:rPr lang="en-US" altLang="en-US" smtClean="0"/>
              <a:t>O</a:t>
            </a:r>
          </a:p>
          <a:p>
            <a:pPr eaLnBrk="1" hangingPunct="1">
              <a:spcBef>
                <a:spcPct val="350000"/>
              </a:spcBef>
              <a:buFontTx/>
              <a:buNone/>
            </a:pPr>
            <a:r>
              <a:rPr lang="en-US" altLang="en-US" smtClean="0"/>
              <a:t>MnO</a:t>
            </a:r>
            <a:r>
              <a:rPr lang="en-US" altLang="en-US" baseline="-25000" smtClean="0"/>
              <a:t>2</a:t>
            </a:r>
            <a:r>
              <a:rPr lang="en-US" altLang="en-US" smtClean="0"/>
              <a:t> + 4 HBr </a:t>
            </a:r>
            <a:r>
              <a:rPr lang="en-US" altLang="en-US" b="1" smtClean="0">
                <a:latin typeface="Symbol" panose="05050102010706020507" pitchFamily="18" charset="2"/>
              </a:rPr>
              <a:t>® </a:t>
            </a:r>
            <a:r>
              <a:rPr lang="en-US" altLang="en-US" smtClean="0"/>
              <a:t>MnBr</a:t>
            </a:r>
            <a:r>
              <a:rPr lang="en-US" altLang="en-US" baseline="-25000" smtClean="0"/>
              <a:t>2</a:t>
            </a:r>
            <a:r>
              <a:rPr lang="en-US" altLang="en-US" smtClean="0"/>
              <a:t> + Br</a:t>
            </a:r>
            <a:r>
              <a:rPr lang="en-US" altLang="en-US" baseline="-25000" smtClean="0"/>
              <a:t>2</a:t>
            </a:r>
            <a:r>
              <a:rPr lang="en-US" altLang="en-US" smtClean="0"/>
              <a:t> + 2 H</a:t>
            </a:r>
            <a:r>
              <a:rPr lang="en-US" altLang="en-US" baseline="-25000" smtClean="0"/>
              <a:t>2</a:t>
            </a:r>
            <a:r>
              <a:rPr lang="en-US" altLang="en-US" smtClean="0"/>
              <a:t>O</a:t>
            </a:r>
          </a:p>
        </p:txBody>
      </p:sp>
      <p:sp>
        <p:nvSpPr>
          <p:cNvPr id="91142" name="Rectangle 4"/>
          <p:cNvSpPr>
            <a:spLocks noChangeArrowheads="1"/>
          </p:cNvSpPr>
          <p:nvPr/>
        </p:nvSpPr>
        <p:spPr bwMode="auto">
          <a:xfrm>
            <a:off x="685800" y="2590800"/>
            <a:ext cx="77914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+1 -2       +5 -2            +1             0       +2 -2      +1 -2</a:t>
            </a:r>
          </a:p>
        </p:txBody>
      </p:sp>
      <p:sp>
        <p:nvSpPr>
          <p:cNvPr id="91143" name="Rectangle 5"/>
          <p:cNvSpPr>
            <a:spLocks noChangeArrowheads="1"/>
          </p:cNvSpPr>
          <p:nvPr/>
        </p:nvSpPr>
        <p:spPr bwMode="auto">
          <a:xfrm>
            <a:off x="2133600" y="1676400"/>
            <a:ext cx="96043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ox ag</a:t>
            </a:r>
          </a:p>
        </p:txBody>
      </p:sp>
      <p:sp>
        <p:nvSpPr>
          <p:cNvPr id="91144" name="Rectangle 6"/>
          <p:cNvSpPr>
            <a:spLocks noChangeArrowheads="1"/>
          </p:cNvSpPr>
          <p:nvPr/>
        </p:nvSpPr>
        <p:spPr bwMode="auto">
          <a:xfrm>
            <a:off x="685800" y="1676400"/>
            <a:ext cx="1058863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red ag</a:t>
            </a:r>
          </a:p>
        </p:txBody>
      </p:sp>
      <p:sp>
        <p:nvSpPr>
          <p:cNvPr id="91145" name="Rectangle 7"/>
          <p:cNvSpPr>
            <a:spLocks noChangeArrowheads="1"/>
          </p:cNvSpPr>
          <p:nvPr/>
        </p:nvSpPr>
        <p:spPr bwMode="auto">
          <a:xfrm>
            <a:off x="457200" y="4648200"/>
            <a:ext cx="6791325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+4  -2        +1 -1        +2  -1         0          +1  -2</a:t>
            </a:r>
          </a:p>
        </p:txBody>
      </p:sp>
      <p:grpSp>
        <p:nvGrpSpPr>
          <p:cNvPr id="91146" name="Group 8"/>
          <p:cNvGrpSpPr>
            <a:grpSpLocks/>
          </p:cNvGrpSpPr>
          <p:nvPr/>
        </p:nvGrpSpPr>
        <p:grpSpPr bwMode="auto">
          <a:xfrm>
            <a:off x="1447800" y="3048000"/>
            <a:ext cx="4114800" cy="619125"/>
            <a:chOff x="912" y="1920"/>
            <a:chExt cx="2592" cy="390"/>
          </a:xfrm>
        </p:grpSpPr>
        <p:sp>
          <p:nvSpPr>
            <p:cNvPr id="91168" name="Text Box 9"/>
            <p:cNvSpPr txBox="1">
              <a:spLocks noChangeArrowheads="1"/>
            </p:cNvSpPr>
            <p:nvPr/>
          </p:nvSpPr>
          <p:spPr bwMode="auto">
            <a:xfrm>
              <a:off x="1824" y="2016"/>
              <a:ext cx="846" cy="294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</a:rPr>
                <a:t>oxidation</a:t>
              </a:r>
            </a:p>
          </p:txBody>
        </p:sp>
        <p:sp>
          <p:nvSpPr>
            <p:cNvPr id="91169" name="Line 10"/>
            <p:cNvSpPr>
              <a:spLocks noChangeShapeType="1"/>
            </p:cNvSpPr>
            <p:nvPr/>
          </p:nvSpPr>
          <p:spPr bwMode="auto">
            <a:xfrm>
              <a:off x="912" y="1920"/>
              <a:ext cx="0" cy="2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0" name="Line 11"/>
            <p:cNvSpPr>
              <a:spLocks noChangeShapeType="1"/>
            </p:cNvSpPr>
            <p:nvPr/>
          </p:nvSpPr>
          <p:spPr bwMode="auto">
            <a:xfrm>
              <a:off x="3504" y="1920"/>
              <a:ext cx="0" cy="2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171" name="AutoShape 12"/>
            <p:cNvCxnSpPr>
              <a:cxnSpLocks noChangeShapeType="1"/>
              <a:stCxn id="91168" idx="3"/>
              <a:endCxn id="91170" idx="1"/>
            </p:cNvCxnSpPr>
            <p:nvPr/>
          </p:nvCxnSpPr>
          <p:spPr bwMode="auto">
            <a:xfrm flipV="1">
              <a:off x="2670" y="2160"/>
              <a:ext cx="834" cy="3"/>
            </a:xfrm>
            <a:prstGeom prst="straightConnector1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72" name="AutoShape 13"/>
            <p:cNvCxnSpPr>
              <a:cxnSpLocks noChangeShapeType="1"/>
            </p:cNvCxnSpPr>
            <p:nvPr/>
          </p:nvCxnSpPr>
          <p:spPr bwMode="auto">
            <a:xfrm flipH="1" flipV="1">
              <a:off x="912" y="2160"/>
              <a:ext cx="912" cy="3"/>
            </a:xfrm>
            <a:prstGeom prst="straightConnector1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147" name="Group 14"/>
          <p:cNvGrpSpPr>
            <a:grpSpLocks/>
          </p:cNvGrpSpPr>
          <p:nvPr/>
        </p:nvGrpSpPr>
        <p:grpSpPr bwMode="auto">
          <a:xfrm>
            <a:off x="2438400" y="2971800"/>
            <a:ext cx="4121150" cy="1028700"/>
            <a:chOff x="1536" y="1872"/>
            <a:chExt cx="2596" cy="648"/>
          </a:xfrm>
        </p:grpSpPr>
        <p:sp>
          <p:nvSpPr>
            <p:cNvPr id="91163" name="Text Box 15"/>
            <p:cNvSpPr txBox="1">
              <a:spLocks noChangeArrowheads="1"/>
            </p:cNvSpPr>
            <p:nvPr/>
          </p:nvSpPr>
          <p:spPr bwMode="auto">
            <a:xfrm>
              <a:off x="2727" y="2226"/>
              <a:ext cx="84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</a:rPr>
                <a:t>reduction</a:t>
              </a:r>
            </a:p>
          </p:txBody>
        </p:sp>
        <p:sp>
          <p:nvSpPr>
            <p:cNvPr id="91164" name="Line 16"/>
            <p:cNvSpPr>
              <a:spLocks noChangeShapeType="1"/>
            </p:cNvSpPr>
            <p:nvPr/>
          </p:nvSpPr>
          <p:spPr bwMode="auto">
            <a:xfrm flipV="1">
              <a:off x="1536" y="1872"/>
              <a:ext cx="0" cy="50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5" name="Line 17"/>
            <p:cNvSpPr>
              <a:spLocks noChangeShapeType="1"/>
            </p:cNvSpPr>
            <p:nvPr/>
          </p:nvSpPr>
          <p:spPr bwMode="auto">
            <a:xfrm flipH="1" flipV="1">
              <a:off x="4128" y="1872"/>
              <a:ext cx="3" cy="5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166" name="AutoShape 18"/>
            <p:cNvCxnSpPr>
              <a:cxnSpLocks noChangeShapeType="1"/>
              <a:stCxn id="91163" idx="1"/>
              <a:endCxn id="91164" idx="0"/>
            </p:cNvCxnSpPr>
            <p:nvPr/>
          </p:nvCxnSpPr>
          <p:spPr bwMode="auto">
            <a:xfrm flipH="1">
              <a:off x="1536" y="2373"/>
              <a:ext cx="1191" cy="7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7" name="AutoShape 19"/>
            <p:cNvCxnSpPr>
              <a:cxnSpLocks noChangeShapeType="1"/>
              <a:stCxn id="91163" idx="3"/>
              <a:endCxn id="91165" idx="0"/>
            </p:cNvCxnSpPr>
            <p:nvPr/>
          </p:nvCxnSpPr>
          <p:spPr bwMode="auto">
            <a:xfrm>
              <a:off x="3573" y="2373"/>
              <a:ext cx="559" cy="3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148" name="Group 20"/>
          <p:cNvGrpSpPr>
            <a:grpSpLocks/>
          </p:cNvGrpSpPr>
          <p:nvPr/>
        </p:nvGrpSpPr>
        <p:grpSpPr bwMode="auto">
          <a:xfrm>
            <a:off x="2667000" y="5105400"/>
            <a:ext cx="2667000" cy="604838"/>
            <a:chOff x="1680" y="3120"/>
            <a:chExt cx="1680" cy="381"/>
          </a:xfrm>
        </p:grpSpPr>
        <p:sp>
          <p:nvSpPr>
            <p:cNvPr id="91158" name="Text Box 21"/>
            <p:cNvSpPr txBox="1">
              <a:spLocks noChangeArrowheads="1"/>
            </p:cNvSpPr>
            <p:nvPr/>
          </p:nvSpPr>
          <p:spPr bwMode="auto">
            <a:xfrm>
              <a:off x="2436" y="3207"/>
              <a:ext cx="846" cy="294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>
                  <a:solidFill>
                    <a:schemeClr val="hlink"/>
                  </a:solidFill>
                </a:rPr>
                <a:t>oxidation</a:t>
              </a:r>
            </a:p>
          </p:txBody>
        </p:sp>
        <p:sp>
          <p:nvSpPr>
            <p:cNvPr id="91159" name="Line 22"/>
            <p:cNvSpPr>
              <a:spLocks noChangeShapeType="1"/>
            </p:cNvSpPr>
            <p:nvPr/>
          </p:nvSpPr>
          <p:spPr bwMode="auto">
            <a:xfrm>
              <a:off x="1680" y="3120"/>
              <a:ext cx="0" cy="2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0" name="Line 23"/>
            <p:cNvSpPr>
              <a:spLocks noChangeShapeType="1"/>
            </p:cNvSpPr>
            <p:nvPr/>
          </p:nvSpPr>
          <p:spPr bwMode="auto">
            <a:xfrm>
              <a:off x="3360" y="3120"/>
              <a:ext cx="0" cy="2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161" name="AutoShape 24"/>
            <p:cNvCxnSpPr>
              <a:cxnSpLocks noChangeShapeType="1"/>
              <a:stCxn id="91158" idx="3"/>
              <a:endCxn id="91160" idx="1"/>
            </p:cNvCxnSpPr>
            <p:nvPr/>
          </p:nvCxnSpPr>
          <p:spPr bwMode="auto">
            <a:xfrm>
              <a:off x="3282" y="3354"/>
              <a:ext cx="78" cy="6"/>
            </a:xfrm>
            <a:prstGeom prst="straightConnector1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62" name="AutoShape 25"/>
            <p:cNvCxnSpPr>
              <a:cxnSpLocks noChangeShapeType="1"/>
              <a:stCxn id="91158" idx="1"/>
              <a:endCxn id="91159" idx="1"/>
            </p:cNvCxnSpPr>
            <p:nvPr/>
          </p:nvCxnSpPr>
          <p:spPr bwMode="auto">
            <a:xfrm flipH="1">
              <a:off x="1680" y="3354"/>
              <a:ext cx="756" cy="6"/>
            </a:xfrm>
            <a:prstGeom prst="straightConnector1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1149" name="Group 26"/>
          <p:cNvGrpSpPr>
            <a:grpSpLocks/>
          </p:cNvGrpSpPr>
          <p:nvPr/>
        </p:nvGrpSpPr>
        <p:grpSpPr bwMode="auto">
          <a:xfrm>
            <a:off x="762000" y="5105400"/>
            <a:ext cx="3054350" cy="1042988"/>
            <a:chOff x="480" y="3120"/>
            <a:chExt cx="1924" cy="657"/>
          </a:xfrm>
        </p:grpSpPr>
        <p:sp>
          <p:nvSpPr>
            <p:cNvPr id="91153" name="Text Box 27"/>
            <p:cNvSpPr txBox="1">
              <a:spLocks noChangeArrowheads="1"/>
            </p:cNvSpPr>
            <p:nvPr/>
          </p:nvSpPr>
          <p:spPr bwMode="auto">
            <a:xfrm>
              <a:off x="834" y="3483"/>
              <a:ext cx="846" cy="29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ü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</a:rPr>
                <a:t>reduction</a:t>
              </a:r>
            </a:p>
          </p:txBody>
        </p:sp>
        <p:sp>
          <p:nvSpPr>
            <p:cNvPr id="91154" name="Line 28"/>
            <p:cNvSpPr>
              <a:spLocks noChangeShapeType="1"/>
            </p:cNvSpPr>
            <p:nvPr/>
          </p:nvSpPr>
          <p:spPr bwMode="auto">
            <a:xfrm flipV="1">
              <a:off x="480" y="3120"/>
              <a:ext cx="0" cy="50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5" name="Line 29"/>
            <p:cNvSpPr>
              <a:spLocks noChangeShapeType="1"/>
            </p:cNvSpPr>
            <p:nvPr/>
          </p:nvSpPr>
          <p:spPr bwMode="auto">
            <a:xfrm flipH="1" flipV="1">
              <a:off x="2400" y="3120"/>
              <a:ext cx="3" cy="50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156" name="AutoShape 30"/>
            <p:cNvCxnSpPr>
              <a:cxnSpLocks noChangeShapeType="1"/>
              <a:stCxn id="91153" idx="1"/>
              <a:endCxn id="91154" idx="0"/>
            </p:cNvCxnSpPr>
            <p:nvPr/>
          </p:nvCxnSpPr>
          <p:spPr bwMode="auto">
            <a:xfrm flipH="1" flipV="1">
              <a:off x="480" y="3628"/>
              <a:ext cx="354" cy="2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57" name="AutoShape 31"/>
            <p:cNvCxnSpPr>
              <a:cxnSpLocks noChangeShapeType="1"/>
              <a:stCxn id="91153" idx="3"/>
              <a:endCxn id="91155" idx="0"/>
            </p:cNvCxnSpPr>
            <p:nvPr/>
          </p:nvCxnSpPr>
          <p:spPr bwMode="auto">
            <a:xfrm flipV="1">
              <a:off x="1680" y="3624"/>
              <a:ext cx="724" cy="6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1150" name="Rectangle 32"/>
          <p:cNvSpPr>
            <a:spLocks noChangeArrowheads="1"/>
          </p:cNvSpPr>
          <p:nvPr/>
        </p:nvSpPr>
        <p:spPr bwMode="auto">
          <a:xfrm>
            <a:off x="1981200" y="3886200"/>
            <a:ext cx="1058863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red ag</a:t>
            </a:r>
          </a:p>
        </p:txBody>
      </p:sp>
      <p:sp>
        <p:nvSpPr>
          <p:cNvPr id="91151" name="Rectangle 33"/>
          <p:cNvSpPr>
            <a:spLocks noChangeArrowheads="1"/>
          </p:cNvSpPr>
          <p:nvPr/>
        </p:nvSpPr>
        <p:spPr bwMode="auto">
          <a:xfrm>
            <a:off x="457200" y="3886200"/>
            <a:ext cx="96043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ox ag</a:t>
            </a:r>
          </a:p>
        </p:txBody>
      </p:sp>
      <p:sp>
        <p:nvSpPr>
          <p:cNvPr id="91152" name="Rectangle 1"/>
          <p:cNvSpPr>
            <a:spLocks noChangeArrowheads="1"/>
          </p:cNvSpPr>
          <p:nvPr/>
        </p:nvSpPr>
        <p:spPr bwMode="auto">
          <a:xfrm>
            <a:off x="5511800" y="5105400"/>
            <a:ext cx="347345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lang="en-US" altLang="en-US" sz="2000" b="1" u="sng"/>
              <a:t>oxidation</a:t>
            </a:r>
            <a:r>
              <a:rPr lang="en-US" altLang="en-US" sz="2000" u="sng"/>
              <a:t> </a:t>
            </a:r>
            <a:r>
              <a:rPr lang="en-US" altLang="en-US" sz="2000"/>
              <a:t>occurs when an atom’s oxidation state increases during a reaction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lang="en-US" altLang="en-US" sz="2000" b="1" u="sng"/>
              <a:t>reduction</a:t>
            </a:r>
            <a:r>
              <a:rPr lang="en-US" altLang="en-US" sz="2000"/>
              <a:t> occurs when an atom’s oxidation state decreases during a reaction</a:t>
            </a:r>
          </a:p>
        </p:txBody>
      </p:sp>
    </p:spTree>
    <p:extLst>
      <p:ext uri="{BB962C8B-B14F-4D97-AF65-F5344CB8AC3E}">
        <p14:creationId xmlns:p14="http://schemas.microsoft.com/office/powerpoint/2010/main" val="13443811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Stoichiometry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Balancing of Equation</a:t>
            </a:r>
          </a:p>
          <a:p>
            <a:r>
              <a:rPr lang="en-US" dirty="0" smtClean="0"/>
              <a:t>Calculations /moles, g, Molarity, n(gases)/</a:t>
            </a:r>
          </a:p>
          <a:p>
            <a:r>
              <a:rPr lang="en-US" dirty="0" smtClean="0"/>
              <a:t>Thermochemical Equation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762000"/>
            <a:ext cx="5867400" cy="1676400"/>
          </a:xfrm>
          <a:solidFill>
            <a:srgbClr val="FCFEB9"/>
          </a:solidFill>
          <a:effectLst>
            <a:outerShdw dist="53882" dir="2700000" algn="ctr" rotWithShape="0">
              <a:schemeClr val="bg2"/>
            </a:outerShdw>
          </a:effectLst>
        </p:spPr>
        <p:txBody>
          <a:bodyPr/>
          <a:lstStyle/>
          <a:p>
            <a:pPr algn="l">
              <a:defRPr/>
            </a:pP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PROBLEM:  What amount of Mg (number of moles) is represented by 0.200 g? How many atoms?</a:t>
            </a: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44" y="2438400"/>
            <a:ext cx="7162800" cy="160020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n-US" altLang="en-US" sz="2800" dirty="0" smtClean="0"/>
              <a:t>Mg has a molar mass of 24.3050 g/mol.</a:t>
            </a:r>
            <a:endParaRPr lang="en-US" altLang="en-US" dirty="0" smtClean="0"/>
          </a:p>
        </p:txBody>
      </p:sp>
      <p:graphicFrame>
        <p:nvGraphicFramePr>
          <p:cNvPr id="43930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110778"/>
              </p:ext>
            </p:extLst>
          </p:nvPr>
        </p:nvGraphicFramePr>
        <p:xfrm>
          <a:off x="1066800" y="2971800"/>
          <a:ext cx="5549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6" name="Equation" r:id="rId5" imgW="5295900" imgH="749300" progId="Equation.3">
                  <p:embed/>
                </p:oleObj>
              </mc:Choice>
              <mc:Fallback>
                <p:oleObj name="Equation" r:id="rId5" imgW="5295900" imgH="749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71800"/>
                        <a:ext cx="5549900" cy="723900"/>
                      </a:xfrm>
                      <a:prstGeom prst="rect">
                        <a:avLst/>
                      </a:prstGeom>
                      <a:solidFill>
                        <a:srgbClr val="FCFEB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301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812266"/>
              </p:ext>
            </p:extLst>
          </p:nvPr>
        </p:nvGraphicFramePr>
        <p:xfrm>
          <a:off x="1051560" y="4953000"/>
          <a:ext cx="5461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07" name="Equation" r:id="rId7" imgW="5473700" imgH="800100" progId="Equation.3">
                  <p:embed/>
                </p:oleObj>
              </mc:Choice>
              <mc:Fallback>
                <p:oleObj name="Equation" r:id="rId7" imgW="5473700" imgH="800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1560" y="4953000"/>
                        <a:ext cx="5461000" cy="787400"/>
                      </a:xfrm>
                      <a:prstGeom prst="rect">
                        <a:avLst/>
                      </a:prstGeom>
                      <a:solidFill>
                        <a:srgbClr val="FCFEB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6" name="Picture 6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24" y="1066800"/>
            <a:ext cx="1987550" cy="12890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9303" name="Text Box 7"/>
          <p:cNvSpPr txBox="1">
            <a:spLocks noChangeArrowheads="1"/>
          </p:cNvSpPr>
          <p:nvPr/>
        </p:nvSpPr>
        <p:spPr bwMode="auto">
          <a:xfrm>
            <a:off x="1066800" y="5882390"/>
            <a:ext cx="410527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=  4.95 x 10</a:t>
            </a:r>
            <a:r>
              <a:rPr lang="en-US" baseline="30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21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atoms Mg</a:t>
            </a:r>
          </a:p>
        </p:txBody>
      </p:sp>
      <p:sp>
        <p:nvSpPr>
          <p:cNvPr id="439304" name="Text Box 8"/>
          <p:cNvSpPr txBox="1">
            <a:spLocks noChangeArrowheads="1"/>
          </p:cNvSpPr>
          <p:nvPr/>
        </p:nvSpPr>
        <p:spPr bwMode="auto">
          <a:xfrm>
            <a:off x="915444" y="4038600"/>
            <a:ext cx="6532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dirty="0">
                <a:solidFill>
                  <a:schemeClr val="accent1"/>
                </a:solidFill>
              </a:rPr>
              <a:t>How many atoms in this piece of Mg?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5029" y="152400"/>
            <a:ext cx="1766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Mole!!!</a:t>
            </a:r>
            <a:endParaRPr lang="en-US" sz="40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17920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9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9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299" grpId="0" build="p" autoUpdateAnimBg="0"/>
      <p:bldP spid="439303" grpId="0" autoUpdateAnimBg="0"/>
      <p:bldP spid="439304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3124200" y="6245225"/>
            <a:ext cx="2895600" cy="476250"/>
          </a:xfrm>
        </p:spPr>
        <p:txBody>
          <a:bodyPr/>
          <a:lstStyle/>
          <a:p>
            <a:pPr algn="ctr">
              <a:defRPr/>
            </a:pPr>
            <a:fld id="{5C962FAD-2E1E-4EF9-8106-DEC43034D180}" type="slidenum">
              <a:rPr lang="en-US" smtClean="0"/>
              <a:pPr algn="ctr">
                <a:defRPr/>
              </a:pPr>
              <a:t>58</a:t>
            </a:fld>
            <a:endParaRPr lang="en-US" smtClean="0"/>
          </a:p>
        </p:txBody>
      </p:sp>
      <p:sp>
        <p:nvSpPr>
          <p:cNvPr id="1024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 algn="r">
              <a:defRPr/>
            </a:pPr>
            <a:endParaRPr lang="en-US" dirty="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761999" y="209550"/>
            <a:ext cx="7712075" cy="7810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bg1"/>
                </a:solidFill>
              </a:rPr>
              <a:t>Making Pancakes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47407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The number of pancakes you can make depends on the amount of the ingredients you use.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76200" y="4524101"/>
            <a:ext cx="87328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solidFill>
                  <a:srgbClr val="FFFF00"/>
                </a:solidFill>
              </a:rPr>
              <a:t>1 </a:t>
            </a:r>
            <a:r>
              <a:rPr lang="en-US" altLang="en-US" sz="2400" dirty="0">
                <a:solidFill>
                  <a:srgbClr val="FFFF00"/>
                </a:solidFill>
              </a:rPr>
              <a:t>cup flour </a:t>
            </a:r>
            <a:r>
              <a:rPr lang="en-US" altLang="en-US" sz="2400" dirty="0">
                <a:solidFill>
                  <a:srgbClr val="FFFF00"/>
                </a:solidFill>
                <a:sym typeface="Symbol" pitchFamily="18" charset="2"/>
              </a:rPr>
              <a:t> 2 eggs  </a:t>
            </a:r>
            <a:r>
              <a:rPr lang="en-US" altLang="en-US" sz="2400" dirty="0">
                <a:solidFill>
                  <a:srgbClr val="FFFF00"/>
                </a:solidFill>
                <a:cs typeface="Times New Roman" pitchFamily="18" charset="0"/>
                <a:sym typeface="Symbol" pitchFamily="18" charset="2"/>
              </a:rPr>
              <a:t>½</a:t>
            </a:r>
            <a:r>
              <a:rPr lang="en-US" altLang="en-US" sz="2400" dirty="0">
                <a:solidFill>
                  <a:srgbClr val="FFFF00"/>
                </a:solidFill>
                <a:sym typeface="Symbol" pitchFamily="18" charset="2"/>
              </a:rPr>
              <a:t> tsp baking powder  5 pancakes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-12192" y="3817428"/>
            <a:ext cx="934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FFFF00"/>
                </a:solidFill>
              </a:rPr>
              <a:t>1 cup flour + 2 eggs + </a:t>
            </a:r>
            <a:r>
              <a:rPr lang="en-US" altLang="en-US" sz="2400" b="1" dirty="0">
                <a:solidFill>
                  <a:srgbClr val="FFFF00"/>
                </a:solidFill>
                <a:cs typeface="Times New Roman" pitchFamily="18" charset="0"/>
              </a:rPr>
              <a:t>½ tsp baking powder  </a:t>
            </a:r>
            <a:r>
              <a:rPr lang="en-US" altLang="en-US" sz="2400" b="1" dirty="0">
                <a:solidFill>
                  <a:srgbClr val="FFFF00"/>
                </a:solidFill>
                <a:cs typeface="Times New Roman" pitchFamily="18" charset="0"/>
                <a:sym typeface="Symbol" pitchFamily="18" charset="2"/>
              </a:rPr>
              <a:t> 5 pancakes</a:t>
            </a:r>
            <a:endParaRPr lang="en-US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0248" name="Picture 8" descr="pancake ingredi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7620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170459"/>
              </p:ext>
            </p:extLst>
          </p:nvPr>
        </p:nvGraphicFramePr>
        <p:xfrm>
          <a:off x="246063" y="5354638"/>
          <a:ext cx="49180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1" name="Equation" r:id="rId4" imgW="2108160" imgH="419040" progId="Equation.3">
                  <p:embed/>
                </p:oleObj>
              </mc:Choice>
              <mc:Fallback>
                <p:oleObj name="Equation" r:id="rId4" imgW="21081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3" y="5354638"/>
                        <a:ext cx="4918075" cy="984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6" descr="eggs to pancak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230" y="5181600"/>
            <a:ext cx="3466769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50976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autoUpdateAnimBg="0"/>
      <p:bldP spid="7173" grpId="0" autoUpdateAnimBg="0"/>
      <p:bldP spid="7175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553450" cy="4865688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 smtClean="0">
              <a:solidFill>
                <a:srgbClr val="FFFFFF"/>
              </a:solidFill>
            </a:endParaRPr>
          </a:p>
        </p:txBody>
      </p:sp>
      <p:pic>
        <p:nvPicPr>
          <p:cNvPr id="62467" name="Picture 3" descr="w0055-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4" y="1121501"/>
            <a:ext cx="8331200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5976938"/>
            <a:ext cx="2392363" cy="4619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latin typeface="Arial" charset="0"/>
              </a:rPr>
              <a:t>P, V, T of Gas A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4200" y="6008688"/>
            <a:ext cx="1198563" cy="460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latin typeface="Arial" charset="0"/>
              </a:rPr>
              <a:t>mole A</a:t>
            </a:r>
          </a:p>
        </p:txBody>
      </p:sp>
      <p:sp>
        <p:nvSpPr>
          <p:cNvPr id="4" name="Rectangle 3"/>
          <p:cNvSpPr/>
          <p:nvPr/>
        </p:nvSpPr>
        <p:spPr>
          <a:xfrm>
            <a:off x="4900613" y="5976938"/>
            <a:ext cx="1211262" cy="4619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latin typeface="Arial" charset="0"/>
              </a:rPr>
              <a:t>mole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4788" y="5962650"/>
            <a:ext cx="2405062" cy="4619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/>
                </a:solidFill>
                <a:latin typeface="Arial" charset="0"/>
              </a:rPr>
              <a:t>P, V, T of Gas B</a:t>
            </a:r>
          </a:p>
        </p:txBody>
      </p:sp>
      <p:sp>
        <p:nvSpPr>
          <p:cNvPr id="62472" name="AutoShape 5"/>
          <p:cNvSpPr>
            <a:spLocks noChangeArrowheads="1"/>
          </p:cNvSpPr>
          <p:nvPr/>
        </p:nvSpPr>
        <p:spPr bwMode="auto">
          <a:xfrm>
            <a:off x="2586038" y="6137275"/>
            <a:ext cx="360362" cy="155575"/>
          </a:xfrm>
          <a:prstGeom prst="rightArrow">
            <a:avLst>
              <a:gd name="adj1" fmla="val 50000"/>
              <a:gd name="adj2" fmla="val 10005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FAFD00"/>
                </a:solidFill>
                <a:latin typeface="Arial" pitchFamily="34" charset="0"/>
              </a:defRPr>
            </a:lvl1pPr>
            <a:lvl2pPr marL="742950" indent="-285750">
              <a:defRPr sz="2800" b="1">
                <a:solidFill>
                  <a:srgbClr val="FAFD00"/>
                </a:solidFill>
                <a:latin typeface="Arial" pitchFamily="34" charset="0"/>
              </a:defRPr>
            </a:lvl2pPr>
            <a:lvl3pPr marL="11430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3pPr>
            <a:lvl4pPr marL="16002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4pPr>
            <a:lvl5pPr marL="20574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473" name="AutoShape 5"/>
          <p:cNvSpPr>
            <a:spLocks noChangeArrowheads="1"/>
          </p:cNvSpPr>
          <p:nvPr/>
        </p:nvSpPr>
        <p:spPr bwMode="auto">
          <a:xfrm>
            <a:off x="4384675" y="6194425"/>
            <a:ext cx="358775" cy="119063"/>
          </a:xfrm>
          <a:prstGeom prst="rightArrow">
            <a:avLst>
              <a:gd name="adj1" fmla="val 50000"/>
              <a:gd name="adj2" fmla="val 1000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FAFD00"/>
                </a:solidFill>
                <a:latin typeface="Arial" pitchFamily="34" charset="0"/>
              </a:defRPr>
            </a:lvl1pPr>
            <a:lvl2pPr marL="742950" indent="-285750">
              <a:defRPr sz="2800" b="1">
                <a:solidFill>
                  <a:srgbClr val="FAFD00"/>
                </a:solidFill>
                <a:latin typeface="Arial" pitchFamily="34" charset="0"/>
              </a:defRPr>
            </a:lvl2pPr>
            <a:lvl3pPr marL="11430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3pPr>
            <a:lvl4pPr marL="16002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4pPr>
            <a:lvl5pPr marL="20574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474" name="AutoShape 5"/>
          <p:cNvSpPr>
            <a:spLocks noChangeArrowheads="1"/>
          </p:cNvSpPr>
          <p:nvPr/>
        </p:nvSpPr>
        <p:spPr bwMode="auto">
          <a:xfrm>
            <a:off x="6151563" y="6137275"/>
            <a:ext cx="358775" cy="155575"/>
          </a:xfrm>
          <a:prstGeom prst="rightArrow">
            <a:avLst>
              <a:gd name="adj1" fmla="val 50000"/>
              <a:gd name="adj2" fmla="val 9961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 b="1">
                <a:solidFill>
                  <a:srgbClr val="FAFD00"/>
                </a:solidFill>
                <a:latin typeface="Arial" pitchFamily="34" charset="0"/>
              </a:defRPr>
            </a:lvl1pPr>
            <a:lvl2pPr marL="742950" indent="-285750">
              <a:defRPr sz="2800" b="1">
                <a:solidFill>
                  <a:srgbClr val="FAFD00"/>
                </a:solidFill>
                <a:latin typeface="Arial" pitchFamily="34" charset="0"/>
              </a:defRPr>
            </a:lvl2pPr>
            <a:lvl3pPr marL="11430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3pPr>
            <a:lvl4pPr marL="16002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4pPr>
            <a:lvl5pPr marL="20574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1981200" y="141288"/>
            <a:ext cx="6858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Reactions Involving Gases</a:t>
            </a:r>
            <a:br>
              <a:rPr lang="en-US" dirty="0">
                <a:solidFill>
                  <a:schemeClr val="bg1"/>
                </a:solidFill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4950" y="5421358"/>
            <a:ext cx="2889250" cy="523875"/>
          </a:xfrm>
          <a:prstGeom prst="rect">
            <a:avLst/>
          </a:prstGeom>
          <a:solidFill>
            <a:srgbClr val="00FFFF">
              <a:alpha val="66000"/>
            </a:srgb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Using PV = </a:t>
            </a:r>
            <a:r>
              <a:rPr lang="en-US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nRT</a:t>
            </a:r>
            <a:endParaRPr lang="en-US" dirty="0"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82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82125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2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30" y="2939578"/>
            <a:ext cx="1243536" cy="7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/>
          <a:stretch/>
        </p:blipFill>
        <p:spPr bwMode="auto">
          <a:xfrm>
            <a:off x="2981045" y="3036912"/>
            <a:ext cx="1192979" cy="53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036912"/>
            <a:ext cx="1219200" cy="53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55949"/>
            <a:ext cx="1226475" cy="70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296990" y="3377990"/>
            <a:ext cx="533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267200" y="3271923"/>
            <a:ext cx="533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24600" y="3271923"/>
            <a:ext cx="533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79081" y="3270157"/>
            <a:ext cx="533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462378" y="244522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24600" y="3377990"/>
            <a:ext cx="533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267200" y="3377990"/>
            <a:ext cx="533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522208" y="2469451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577534" y="2468628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96969" y="365772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638800" y="249874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514651" y="3683888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471196" y="365772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638800" y="365772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146" y="1600200"/>
            <a:ext cx="1628775" cy="73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39" y="1600200"/>
            <a:ext cx="1736922" cy="73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839591" y="4265711"/>
            <a:ext cx="1514755" cy="685800"/>
          </a:xfrm>
          <a:prstGeom prst="rect">
            <a:avLst/>
          </a:prstGeom>
          <a:solidFill>
            <a:srgbClr val="FFC000">
              <a:alpha val="62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Volume of A</a:t>
            </a:r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47629" y="4273331"/>
            <a:ext cx="1514755" cy="685800"/>
          </a:xfrm>
          <a:prstGeom prst="rect">
            <a:avLst/>
          </a:prstGeom>
          <a:solidFill>
            <a:srgbClr val="FFC000">
              <a:alpha val="62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88871" y="4462342"/>
            <a:ext cx="11441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Volume of  B</a:t>
            </a:r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92" y="2480195"/>
            <a:ext cx="762000" cy="33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47" y="2457060"/>
            <a:ext cx="762000" cy="334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45" y="2480195"/>
            <a:ext cx="698401" cy="3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900" y="2480195"/>
            <a:ext cx="698401" cy="3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49" y="2932104"/>
            <a:ext cx="702856" cy="26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64" y="2925828"/>
            <a:ext cx="702856" cy="26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06" y="3431605"/>
            <a:ext cx="679351" cy="29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624" y="3431605"/>
            <a:ext cx="679351" cy="29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720" y="3771000"/>
            <a:ext cx="479326" cy="28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885" y="3771000"/>
            <a:ext cx="479326" cy="28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463" y="3776789"/>
            <a:ext cx="432144" cy="28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45" y="3776789"/>
            <a:ext cx="432144" cy="28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09842" y="806378"/>
            <a:ext cx="6568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Mole Conversions to Mass, Volume, Molecules, and Molarity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72567" y="1870396"/>
            <a:ext cx="1426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Convert using </a:t>
            </a:r>
          </a:p>
          <a:p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Avagadro’s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Number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6455752" y="2327355"/>
            <a:ext cx="316815" cy="2340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97761" y="3813734"/>
            <a:ext cx="1560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Convert using 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Molar Mass 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(g/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mol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) or use (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mol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/g)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997655" y="3815939"/>
            <a:ext cx="338846" cy="202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646264" y="4114929"/>
            <a:ext cx="1091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Convert using 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Gas Law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6324600" y="4018252"/>
            <a:ext cx="321664" cy="17107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070464" y="2826423"/>
            <a:ext cx="1091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Convert using 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Coefficients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4460065"/>
            <a:ext cx="35585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828933" y="4460065"/>
            <a:ext cx="3771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143000" y="4783031"/>
            <a:ext cx="1371600" cy="779569"/>
          </a:xfrm>
          <a:prstGeom prst="rect">
            <a:avLst/>
          </a:prstGeom>
          <a:solidFill>
            <a:srgbClr val="04F6FC">
              <a:alpha val="61961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Molarity</a:t>
            </a:r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2336501" y="3647954"/>
            <a:ext cx="663056" cy="113507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004510" y="3573625"/>
            <a:ext cx="1855779" cy="5781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667571" y="4189324"/>
            <a:ext cx="1270611" cy="688466"/>
          </a:xfrm>
          <a:prstGeom prst="rect">
            <a:avLst/>
          </a:prstGeom>
          <a:solidFill>
            <a:srgbClr val="04F6FC">
              <a:alpha val="61961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Molarity</a:t>
            </a:r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4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the recitation W15 “Stoichiometry Review”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506" name="Group 1027"/>
          <p:cNvGrpSpPr>
            <a:grpSpLocks/>
          </p:cNvGrpSpPr>
          <p:nvPr/>
        </p:nvGrpSpPr>
        <p:grpSpPr bwMode="auto">
          <a:xfrm>
            <a:off x="1766888" y="4724400"/>
            <a:ext cx="5229225" cy="523875"/>
            <a:chOff x="1394" y="2316"/>
            <a:chExt cx="3294" cy="330"/>
          </a:xfrm>
        </p:grpSpPr>
        <p:sp>
          <p:nvSpPr>
            <p:cNvPr id="20487" name="Rectangle 1028"/>
            <p:cNvSpPr>
              <a:spLocks noChangeArrowheads="1"/>
            </p:cNvSpPr>
            <p:nvPr/>
          </p:nvSpPr>
          <p:spPr bwMode="auto">
            <a:xfrm>
              <a:off x="2832" y="2316"/>
              <a:ext cx="185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2 Na(</a:t>
              </a:r>
              <a:r>
                <a:rPr lang="en-US" i="1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s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) + 3 N</a:t>
              </a:r>
              <a:r>
                <a:rPr lang="en-US" baseline="-250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2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(</a:t>
              </a:r>
              <a:r>
                <a:rPr lang="en-US" i="1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g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)</a:t>
              </a:r>
            </a:p>
          </p:txBody>
        </p:sp>
        <p:sp>
          <p:nvSpPr>
            <p:cNvPr id="20488" name="Rectangle 1029"/>
            <p:cNvSpPr>
              <a:spLocks noChangeArrowheads="1"/>
            </p:cNvSpPr>
            <p:nvPr/>
          </p:nvSpPr>
          <p:spPr bwMode="auto">
            <a:xfrm>
              <a:off x="1394" y="2316"/>
              <a:ext cx="112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2 NaN</a:t>
              </a:r>
              <a:r>
                <a:rPr lang="en-US" baseline="-250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3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(</a:t>
              </a:r>
              <a:r>
                <a:rPr lang="en-US" i="1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s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)</a:t>
              </a:r>
            </a:p>
          </p:txBody>
        </p:sp>
        <p:sp>
          <p:nvSpPr>
            <p:cNvPr id="20489" name="Line 1030"/>
            <p:cNvSpPr>
              <a:spLocks noChangeShapeType="1"/>
            </p:cNvSpPr>
            <p:nvPr/>
          </p:nvSpPr>
          <p:spPr bwMode="auto">
            <a:xfrm>
              <a:off x="2544" y="2461"/>
              <a:ext cx="28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0486" name="Rectangle 1031"/>
          <p:cNvSpPr>
            <a:spLocks noChangeArrowheads="1"/>
          </p:cNvSpPr>
          <p:nvPr/>
        </p:nvSpPr>
        <p:spPr bwMode="auto">
          <a:xfrm>
            <a:off x="381000" y="1905000"/>
            <a:ext cx="80010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FAFD00"/>
                </a:solidFill>
                <a:latin typeface="Arial" pitchFamily="34" charset="0"/>
              </a:defRPr>
            </a:lvl1pPr>
            <a:lvl2pPr marL="742950" indent="-285750">
              <a:defRPr sz="2800" b="1">
                <a:solidFill>
                  <a:srgbClr val="FAFD00"/>
                </a:solidFill>
                <a:latin typeface="Arial" pitchFamily="34" charset="0"/>
              </a:defRPr>
            </a:lvl2pPr>
            <a:lvl3pPr marL="11430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3pPr>
            <a:lvl4pPr marL="16002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4pPr>
            <a:lvl5pPr marL="2057400" indent="-228600">
              <a:defRPr sz="2800" b="1">
                <a:solidFill>
                  <a:srgbClr val="FAFD00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altLang="en-US" sz="2400" dirty="0" smtClean="0">
                <a:solidFill>
                  <a:schemeClr val="tx1"/>
                </a:solidFill>
                <a:ea typeface="ＭＳ Ｐゴシック" pitchFamily="34" charset="-128"/>
              </a:rPr>
              <a:t>The reaction used in the deployment of automobile </a:t>
            </a:r>
            <a:r>
              <a:rPr lang="en-US" alt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airbags</a:t>
            </a:r>
            <a:r>
              <a:rPr lang="en-US" altLang="en-US" sz="2400" dirty="0" smtClean="0">
                <a:solidFill>
                  <a:schemeClr val="tx1"/>
                </a:solidFill>
                <a:ea typeface="ＭＳ Ｐゴシック" pitchFamily="34" charset="-128"/>
              </a:rPr>
              <a:t> is the high-temperature decomposition of sodium </a:t>
            </a:r>
            <a:r>
              <a:rPr lang="en-US" altLang="en-US" sz="2400" dirty="0" err="1" smtClean="0">
                <a:solidFill>
                  <a:schemeClr val="tx1"/>
                </a:solidFill>
                <a:ea typeface="ＭＳ Ｐゴシック" pitchFamily="34" charset="-128"/>
              </a:rPr>
              <a:t>azide</a:t>
            </a:r>
            <a:r>
              <a:rPr lang="en-US" altLang="en-US" sz="2400" dirty="0" smtClean="0">
                <a:solidFill>
                  <a:schemeClr val="tx1"/>
                </a:solidFill>
                <a:ea typeface="ＭＳ Ｐゴシック" pitchFamily="34" charset="-128"/>
              </a:rPr>
              <a:t>, NaN</a:t>
            </a:r>
            <a:r>
              <a:rPr lang="en-US" altLang="en-US" sz="2400" baseline="-25000" dirty="0" smtClean="0">
                <a:solidFill>
                  <a:schemeClr val="tx1"/>
                </a:solidFill>
                <a:ea typeface="ＭＳ Ｐゴシック" pitchFamily="34" charset="-128"/>
              </a:rPr>
              <a:t>3</a:t>
            </a:r>
            <a:r>
              <a:rPr lang="en-US" altLang="en-US" sz="2400" dirty="0" smtClean="0">
                <a:solidFill>
                  <a:schemeClr val="tx1"/>
                </a:solidFill>
                <a:ea typeface="ＭＳ Ｐゴシック" pitchFamily="34" charset="-128"/>
              </a:rPr>
              <a:t>, to produce N</a:t>
            </a:r>
            <a:r>
              <a:rPr lang="en-US" altLang="en-US" sz="2400" baseline="-25000" dirty="0" smtClean="0">
                <a:solidFill>
                  <a:schemeClr val="tx1"/>
                </a:solidFill>
                <a:ea typeface="ＭＳ Ｐゴシック" pitchFamily="34" charset="-128"/>
              </a:rPr>
              <a:t>2</a:t>
            </a:r>
            <a:r>
              <a:rPr lang="en-US" altLang="en-US" sz="2400" dirty="0" smtClean="0">
                <a:solidFill>
                  <a:schemeClr val="tx1"/>
                </a:solidFill>
                <a:ea typeface="ＭＳ Ｐゴシック" pitchFamily="34" charset="-128"/>
              </a:rPr>
              <a:t> gas. </a:t>
            </a:r>
          </a:p>
          <a:p>
            <a:pPr>
              <a:defRPr/>
            </a:pPr>
            <a:endParaRPr lang="en-US" altLang="en-US" sz="2400" dirty="0" smtClean="0">
              <a:solidFill>
                <a:schemeClr val="tx1"/>
              </a:solidFill>
              <a:ea typeface="ＭＳ Ｐゴシック" pitchFamily="34" charset="-128"/>
            </a:endParaRPr>
          </a:p>
          <a:p>
            <a:pPr>
              <a:defRPr/>
            </a:pPr>
            <a:r>
              <a:rPr lang="en-US" altLang="en-US" sz="2400" dirty="0" smtClean="0">
                <a:solidFill>
                  <a:schemeClr val="accent5">
                    <a:lumMod val="50000"/>
                  </a:schemeClr>
                </a:solidFill>
                <a:ea typeface="ＭＳ Ｐゴシック" pitchFamily="34" charset="-128"/>
              </a:rPr>
              <a:t>How many liters of N</a:t>
            </a:r>
            <a:r>
              <a:rPr lang="en-US" altLang="en-US" sz="2400" baseline="-25000" dirty="0" smtClean="0">
                <a:solidFill>
                  <a:schemeClr val="accent5">
                    <a:lumMod val="50000"/>
                  </a:schemeClr>
                </a:solidFill>
                <a:ea typeface="ＭＳ Ｐゴシック" pitchFamily="34" charset="-128"/>
              </a:rPr>
              <a:t>2</a:t>
            </a:r>
            <a:r>
              <a:rPr lang="en-US" altLang="en-US" sz="2400" dirty="0" smtClean="0">
                <a:solidFill>
                  <a:schemeClr val="accent5">
                    <a:lumMod val="50000"/>
                  </a:schemeClr>
                </a:solidFill>
                <a:ea typeface="ＭＳ Ｐゴシック" pitchFamily="34" charset="-128"/>
              </a:rPr>
              <a:t> at 1.15 </a:t>
            </a:r>
            <a:r>
              <a:rPr lang="en-US" altLang="en-US" sz="2400" dirty="0" err="1" smtClean="0">
                <a:solidFill>
                  <a:schemeClr val="accent5">
                    <a:lumMod val="50000"/>
                  </a:schemeClr>
                </a:solidFill>
                <a:ea typeface="ＭＳ Ｐゴシック" pitchFamily="34" charset="-128"/>
              </a:rPr>
              <a:t>atm</a:t>
            </a:r>
            <a:r>
              <a:rPr lang="en-US" altLang="en-US" sz="2400" dirty="0" smtClean="0">
                <a:solidFill>
                  <a:schemeClr val="accent5">
                    <a:lumMod val="50000"/>
                  </a:schemeClr>
                </a:solidFill>
                <a:ea typeface="ＭＳ Ｐゴシック" pitchFamily="34" charset="-128"/>
              </a:rPr>
              <a:t> and 30.0 °C are produced by decomposition of 45.0 g NaN</a:t>
            </a:r>
            <a:r>
              <a:rPr lang="en-US" altLang="en-US" sz="2400" baseline="-25000" dirty="0" smtClean="0">
                <a:solidFill>
                  <a:schemeClr val="accent5">
                    <a:lumMod val="50000"/>
                  </a:schemeClr>
                </a:solidFill>
                <a:ea typeface="ＭＳ Ｐゴシック" pitchFamily="34" charset="-128"/>
              </a:rPr>
              <a:t>3</a:t>
            </a:r>
            <a:r>
              <a:rPr lang="en-US" altLang="en-US" sz="2400" dirty="0" smtClean="0">
                <a:solidFill>
                  <a:schemeClr val="accent5">
                    <a:lumMod val="50000"/>
                  </a:schemeClr>
                </a:solidFill>
                <a:ea typeface="ＭＳ Ｐゴシック" pitchFamily="34" charset="-128"/>
              </a:rPr>
              <a:t>?</a:t>
            </a: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158750" y="127000"/>
            <a:ext cx="914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ts val="1920"/>
              </a:spcBef>
              <a:defRPr/>
            </a:pPr>
            <a:r>
              <a:rPr lang="en-US" sz="3200" dirty="0" smtClean="0">
                <a:solidFill>
                  <a:srgbClr val="FF6600"/>
                </a:solidFill>
              </a:rPr>
              <a:t>   Stoichiometric Relationships with Gases</a:t>
            </a:r>
            <a:endParaRPr lang="en-US" sz="3200" dirty="0">
              <a:solidFill>
                <a:srgbClr val="FF6600"/>
              </a:solidFill>
              <a:cs typeface="Arial" charset="0"/>
            </a:endParaRPr>
          </a:p>
        </p:txBody>
      </p:sp>
      <p:sp>
        <p:nvSpPr>
          <p:cNvPr id="149509" name="Rectangle 1"/>
          <p:cNvSpPr>
            <a:spLocks noChangeArrowheads="1"/>
          </p:cNvSpPr>
          <p:nvPr/>
        </p:nvSpPr>
        <p:spPr bwMode="auto">
          <a:xfrm>
            <a:off x="819150" y="693738"/>
            <a:ext cx="3521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1pPr>
            <a:lvl2pPr marL="742950" indent="-28575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2pPr>
            <a:lvl3pPr marL="1143000" indent="-22860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3pPr>
            <a:lvl4pPr marL="1600200" indent="-22860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4pPr>
            <a:lvl5pPr marL="2057400" indent="-228600"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AFD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1C1C1C"/>
                </a:solidFill>
              </a:rPr>
              <a:t>One more example: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09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54" name="Group 3"/>
          <p:cNvGrpSpPr>
            <a:grpSpLocks/>
          </p:cNvGrpSpPr>
          <p:nvPr/>
        </p:nvGrpSpPr>
        <p:grpSpPr bwMode="auto">
          <a:xfrm>
            <a:off x="134938" y="1143000"/>
            <a:ext cx="5229225" cy="523875"/>
            <a:chOff x="1394" y="2316"/>
            <a:chExt cx="3294" cy="330"/>
          </a:xfrm>
        </p:grpSpPr>
        <p:sp>
          <p:nvSpPr>
            <p:cNvPr id="21544" name="Rectangle 4"/>
            <p:cNvSpPr>
              <a:spLocks noChangeArrowheads="1"/>
            </p:cNvSpPr>
            <p:nvPr/>
          </p:nvSpPr>
          <p:spPr bwMode="auto">
            <a:xfrm>
              <a:off x="2832" y="2316"/>
              <a:ext cx="1856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2 Na(</a:t>
              </a:r>
              <a:r>
                <a:rPr lang="en-US" i="1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s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) + 3 N</a:t>
              </a:r>
              <a:r>
                <a:rPr lang="en-US" baseline="-250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2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(</a:t>
              </a:r>
              <a:r>
                <a:rPr lang="en-US" i="1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g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)</a:t>
              </a:r>
            </a:p>
          </p:txBody>
        </p:sp>
        <p:sp>
          <p:nvSpPr>
            <p:cNvPr id="21545" name="Rectangle 5"/>
            <p:cNvSpPr>
              <a:spLocks noChangeArrowheads="1"/>
            </p:cNvSpPr>
            <p:nvPr/>
          </p:nvSpPr>
          <p:spPr bwMode="auto">
            <a:xfrm>
              <a:off x="1394" y="2316"/>
              <a:ext cx="112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2 NaN</a:t>
              </a:r>
              <a:r>
                <a:rPr lang="en-US" baseline="-250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3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(</a:t>
              </a:r>
              <a:r>
                <a:rPr lang="en-US" i="1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s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)</a:t>
              </a:r>
            </a:p>
          </p:txBody>
        </p:sp>
        <p:sp>
          <p:nvSpPr>
            <p:cNvPr id="21546" name="Line 6"/>
            <p:cNvSpPr>
              <a:spLocks noChangeShapeType="1"/>
            </p:cNvSpPr>
            <p:nvPr/>
          </p:nvSpPr>
          <p:spPr bwMode="auto">
            <a:xfrm>
              <a:off x="2544" y="2461"/>
              <a:ext cx="28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510" name="Rectangle 7"/>
          <p:cNvSpPr>
            <a:spLocks noChangeArrowheads="1"/>
          </p:cNvSpPr>
          <p:nvPr/>
        </p:nvSpPr>
        <p:spPr bwMode="auto">
          <a:xfrm>
            <a:off x="119063" y="2557463"/>
            <a:ext cx="2155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45.0 g NaN</a:t>
            </a:r>
            <a:r>
              <a:rPr lang="en-US" baseline="-25000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3</a:t>
            </a:r>
            <a:endParaRPr lang="en-US" dirty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1556" name="Group 8"/>
          <p:cNvGrpSpPr>
            <a:grpSpLocks/>
          </p:cNvGrpSpPr>
          <p:nvPr/>
        </p:nvGrpSpPr>
        <p:grpSpPr bwMode="auto">
          <a:xfrm>
            <a:off x="2274888" y="2328863"/>
            <a:ext cx="2155825" cy="1057275"/>
            <a:chOff x="1850" y="1659"/>
            <a:chExt cx="1358" cy="666"/>
          </a:xfrm>
        </p:grpSpPr>
        <p:sp>
          <p:nvSpPr>
            <p:cNvPr id="21541" name="Rectangle 9"/>
            <p:cNvSpPr>
              <a:spLocks noChangeArrowheads="1"/>
            </p:cNvSpPr>
            <p:nvPr/>
          </p:nvSpPr>
          <p:spPr bwMode="auto">
            <a:xfrm>
              <a:off x="1850" y="1995"/>
              <a:ext cx="135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65.0 g NaN</a:t>
              </a:r>
              <a:r>
                <a:rPr lang="en-US" baseline="-250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3</a:t>
              </a:r>
              <a:endParaRPr lang="en-US" dirty="0">
                <a:solidFill>
                  <a:schemeClr val="tx1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1542" name="Rectangle 10"/>
            <p:cNvSpPr>
              <a:spLocks noChangeArrowheads="1"/>
            </p:cNvSpPr>
            <p:nvPr/>
          </p:nvSpPr>
          <p:spPr bwMode="auto">
            <a:xfrm>
              <a:off x="1876" y="1659"/>
              <a:ext cx="130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1 </a:t>
              </a:r>
              <a:r>
                <a:rPr lang="en-US" dirty="0" err="1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mol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 NaN</a:t>
              </a:r>
              <a:r>
                <a:rPr lang="en-US" baseline="-250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3</a:t>
              </a:r>
              <a:endParaRPr lang="en-US" dirty="0">
                <a:solidFill>
                  <a:schemeClr val="tx1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1543" name="Line 11"/>
            <p:cNvSpPr>
              <a:spLocks noChangeShapeType="1"/>
            </p:cNvSpPr>
            <p:nvPr/>
          </p:nvSpPr>
          <p:spPr bwMode="auto">
            <a:xfrm>
              <a:off x="2011" y="2016"/>
              <a:ext cx="10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1557" name="Group 12"/>
          <p:cNvGrpSpPr>
            <a:grpSpLocks/>
          </p:cNvGrpSpPr>
          <p:nvPr/>
        </p:nvGrpSpPr>
        <p:grpSpPr bwMode="auto">
          <a:xfrm>
            <a:off x="4430713" y="2328863"/>
            <a:ext cx="2074862" cy="1047750"/>
            <a:chOff x="3208" y="1659"/>
            <a:chExt cx="1307" cy="660"/>
          </a:xfrm>
        </p:grpSpPr>
        <p:sp>
          <p:nvSpPr>
            <p:cNvPr id="21538" name="Rectangle 13"/>
            <p:cNvSpPr>
              <a:spLocks noChangeArrowheads="1"/>
            </p:cNvSpPr>
            <p:nvPr/>
          </p:nvSpPr>
          <p:spPr bwMode="auto">
            <a:xfrm>
              <a:off x="3208" y="1989"/>
              <a:ext cx="130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2 </a:t>
              </a:r>
              <a:r>
                <a:rPr lang="en-US" dirty="0" err="1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mol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 NaN</a:t>
              </a:r>
              <a:r>
                <a:rPr lang="en-US" baseline="-250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3</a:t>
              </a:r>
              <a:endParaRPr lang="en-US" dirty="0">
                <a:solidFill>
                  <a:schemeClr val="tx1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1539" name="Rectangle 14"/>
            <p:cNvSpPr>
              <a:spLocks noChangeArrowheads="1"/>
            </p:cNvSpPr>
            <p:nvPr/>
          </p:nvSpPr>
          <p:spPr bwMode="auto">
            <a:xfrm>
              <a:off x="3312" y="1659"/>
              <a:ext cx="1017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3 </a:t>
              </a:r>
              <a:r>
                <a:rPr lang="en-US" dirty="0" err="1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mol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 N</a:t>
              </a:r>
              <a:r>
                <a:rPr lang="en-US" baseline="-25000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2</a:t>
              </a:r>
              <a:endParaRPr lang="en-US" dirty="0">
                <a:solidFill>
                  <a:schemeClr val="tx1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1540" name="Line 15"/>
            <p:cNvSpPr>
              <a:spLocks noChangeShapeType="1"/>
            </p:cNvSpPr>
            <p:nvPr/>
          </p:nvSpPr>
          <p:spPr bwMode="auto">
            <a:xfrm>
              <a:off x="3331" y="2016"/>
              <a:ext cx="97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513" name="Rectangle 16"/>
          <p:cNvSpPr>
            <a:spLocks noChangeArrowheads="1"/>
          </p:cNvSpPr>
          <p:nvPr/>
        </p:nvSpPr>
        <p:spPr bwMode="auto">
          <a:xfrm>
            <a:off x="2124075" y="2557463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21514" name="Rectangle 17"/>
          <p:cNvSpPr>
            <a:spLocks noChangeArrowheads="1"/>
          </p:cNvSpPr>
          <p:nvPr/>
        </p:nvSpPr>
        <p:spPr bwMode="auto">
          <a:xfrm>
            <a:off x="4211638" y="2557463"/>
            <a:ext cx="38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x</a:t>
            </a:r>
          </a:p>
        </p:txBody>
      </p:sp>
      <p:sp>
        <p:nvSpPr>
          <p:cNvPr id="21515" name="Rectangle 18"/>
          <p:cNvSpPr>
            <a:spLocks noChangeArrowheads="1"/>
          </p:cNvSpPr>
          <p:nvPr/>
        </p:nvSpPr>
        <p:spPr bwMode="auto">
          <a:xfrm>
            <a:off x="392113" y="3733800"/>
            <a:ext cx="42433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Volume of N</a:t>
            </a:r>
            <a:r>
              <a:rPr lang="en-US" baseline="-250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 produced:</a:t>
            </a:r>
          </a:p>
        </p:txBody>
      </p:sp>
      <p:sp>
        <p:nvSpPr>
          <p:cNvPr id="21516" name="Rectangle 19"/>
          <p:cNvSpPr>
            <a:spLocks noChangeArrowheads="1"/>
          </p:cNvSpPr>
          <p:nvPr/>
        </p:nvSpPr>
        <p:spPr bwMode="auto">
          <a:xfrm>
            <a:off x="6373813" y="2601913"/>
            <a:ext cx="2424112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=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1.04 </a:t>
            </a:r>
            <a:r>
              <a:rPr lang="en-US" dirty="0" err="1">
                <a:solidFill>
                  <a:srgbClr val="FF0000"/>
                </a:solidFill>
                <a:latin typeface="Arial" charset="0"/>
                <a:ea typeface="ＭＳ Ｐゴシック" charset="0"/>
              </a:rPr>
              <a:t>mol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 N</a:t>
            </a:r>
            <a:r>
              <a:rPr lang="en-US" baseline="-250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517" name="Rectangle 20"/>
          <p:cNvSpPr>
            <a:spLocks noChangeArrowheads="1"/>
          </p:cNvSpPr>
          <p:nvPr/>
        </p:nvSpPr>
        <p:spPr bwMode="auto">
          <a:xfrm>
            <a:off x="323850" y="1830388"/>
            <a:ext cx="39941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Moles of N</a:t>
            </a:r>
            <a:r>
              <a:rPr lang="en-US" baseline="-250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 produced:</a:t>
            </a:r>
          </a:p>
        </p:txBody>
      </p:sp>
      <p:sp>
        <p:nvSpPr>
          <p:cNvPr id="21518" name="Rectangle 21"/>
          <p:cNvSpPr>
            <a:spLocks noChangeArrowheads="1"/>
          </p:cNvSpPr>
          <p:nvPr/>
        </p:nvSpPr>
        <p:spPr bwMode="auto">
          <a:xfrm>
            <a:off x="7469188" y="5181600"/>
            <a:ext cx="15128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=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22.5 L</a:t>
            </a:r>
            <a:endParaRPr lang="en-US" i="1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519" name="Rectangle 22"/>
          <p:cNvSpPr>
            <a:spLocks noChangeArrowheads="1"/>
          </p:cNvSpPr>
          <p:nvPr/>
        </p:nvSpPr>
        <p:spPr bwMode="auto">
          <a:xfrm>
            <a:off x="227013" y="5181600"/>
            <a:ext cx="7334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i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V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 =</a:t>
            </a:r>
            <a:endParaRPr lang="en-US" i="1" dirty="0">
              <a:solidFill>
                <a:srgbClr val="FF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1565" name="Group 23"/>
          <p:cNvGrpSpPr>
            <a:grpSpLocks/>
          </p:cNvGrpSpPr>
          <p:nvPr/>
        </p:nvGrpSpPr>
        <p:grpSpPr bwMode="auto">
          <a:xfrm>
            <a:off x="889000" y="4918075"/>
            <a:ext cx="877888" cy="984250"/>
            <a:chOff x="1644" y="3291"/>
            <a:chExt cx="554" cy="620"/>
          </a:xfrm>
        </p:grpSpPr>
        <p:sp>
          <p:nvSpPr>
            <p:cNvPr id="21535" name="Rectangle 24"/>
            <p:cNvSpPr>
              <a:spLocks noChangeArrowheads="1"/>
            </p:cNvSpPr>
            <p:nvPr/>
          </p:nvSpPr>
          <p:spPr bwMode="auto">
            <a:xfrm>
              <a:off x="1786" y="3581"/>
              <a:ext cx="26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i="1" dirty="0">
                  <a:solidFill>
                    <a:srgbClr val="FF0000"/>
                  </a:solidFill>
                  <a:latin typeface="Arial" charset="0"/>
                  <a:ea typeface="ＭＳ Ｐゴシック" charset="0"/>
                </a:rPr>
                <a:t>P</a:t>
              </a:r>
            </a:p>
          </p:txBody>
        </p:sp>
        <p:sp>
          <p:nvSpPr>
            <p:cNvPr id="21536" name="Rectangle 25"/>
            <p:cNvSpPr>
              <a:spLocks noChangeArrowheads="1"/>
            </p:cNvSpPr>
            <p:nvPr/>
          </p:nvSpPr>
          <p:spPr bwMode="auto">
            <a:xfrm>
              <a:off x="1644" y="3291"/>
              <a:ext cx="55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i="1" dirty="0" err="1">
                  <a:solidFill>
                    <a:srgbClr val="FF0000"/>
                  </a:solidFill>
                  <a:latin typeface="Arial" charset="0"/>
                  <a:ea typeface="ＭＳ Ｐゴシック" charset="0"/>
                </a:rPr>
                <a:t>nRT</a:t>
              </a:r>
              <a:endParaRPr lang="en-US" i="1" dirty="0">
                <a:solidFill>
                  <a:srgbClr val="FF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1537" name="Line 26"/>
            <p:cNvSpPr>
              <a:spLocks noChangeShapeType="1"/>
            </p:cNvSpPr>
            <p:nvPr/>
          </p:nvSpPr>
          <p:spPr bwMode="auto">
            <a:xfrm>
              <a:off x="1719" y="3602"/>
              <a:ext cx="40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521" name="Rectangle 27"/>
          <p:cNvSpPr>
            <a:spLocks noChangeArrowheads="1"/>
          </p:cNvSpPr>
          <p:nvPr/>
        </p:nvSpPr>
        <p:spPr bwMode="auto">
          <a:xfrm>
            <a:off x="1828800" y="5181600"/>
            <a:ext cx="3952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=</a:t>
            </a:r>
            <a:endParaRPr lang="en-US" i="1" dirty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1567" name="Group 41"/>
          <p:cNvGrpSpPr>
            <a:grpSpLocks/>
          </p:cNvGrpSpPr>
          <p:nvPr/>
        </p:nvGrpSpPr>
        <p:grpSpPr bwMode="auto">
          <a:xfrm>
            <a:off x="1722438" y="4322763"/>
            <a:ext cx="6530975" cy="1577975"/>
            <a:chOff x="1277" y="2915"/>
            <a:chExt cx="4114" cy="994"/>
          </a:xfrm>
        </p:grpSpPr>
        <p:sp>
          <p:nvSpPr>
            <p:cNvPr id="21523" name="Rectangle 29"/>
            <p:cNvSpPr>
              <a:spLocks noChangeArrowheads="1"/>
            </p:cNvSpPr>
            <p:nvPr/>
          </p:nvSpPr>
          <p:spPr bwMode="auto">
            <a:xfrm>
              <a:off x="2642" y="3579"/>
              <a:ext cx="1175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(1.15 </a:t>
              </a:r>
              <a:r>
                <a:rPr lang="en-US" dirty="0" err="1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atm</a:t>
              </a:r>
              <a:r>
                <a:rPr lang="en-US" dirty="0">
                  <a:solidFill>
                    <a:schemeClr val="tx1"/>
                  </a:solidFill>
                  <a:latin typeface="Arial" charset="0"/>
                  <a:ea typeface="ＭＳ Ｐゴシック" charset="0"/>
                </a:rPr>
                <a:t>)</a:t>
              </a:r>
            </a:p>
          </p:txBody>
        </p:sp>
        <p:sp>
          <p:nvSpPr>
            <p:cNvPr id="21524" name="Line 30"/>
            <p:cNvSpPr>
              <a:spLocks noChangeShapeType="1"/>
            </p:cNvSpPr>
            <p:nvPr/>
          </p:nvSpPr>
          <p:spPr bwMode="auto">
            <a:xfrm>
              <a:off x="1588" y="3600"/>
              <a:ext cx="328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51571" name="Group 31"/>
            <p:cNvGrpSpPr>
              <a:grpSpLocks/>
            </p:cNvGrpSpPr>
            <p:nvPr/>
          </p:nvGrpSpPr>
          <p:grpSpPr bwMode="auto">
            <a:xfrm>
              <a:off x="1277" y="2915"/>
              <a:ext cx="4114" cy="675"/>
              <a:chOff x="738" y="2917"/>
              <a:chExt cx="4114" cy="675"/>
            </a:xfrm>
          </p:grpSpPr>
          <p:sp>
            <p:nvSpPr>
              <p:cNvPr id="21526" name="Rectangle 32"/>
              <p:cNvSpPr>
                <a:spLocks noChangeArrowheads="1"/>
              </p:cNvSpPr>
              <p:nvPr/>
            </p:nvSpPr>
            <p:spPr bwMode="auto">
              <a:xfrm>
                <a:off x="738" y="3075"/>
                <a:ext cx="1174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rPr>
                  <a:t>(1.04 </a:t>
                </a:r>
                <a:r>
                  <a:rPr lang="en-US" dirty="0" err="1">
                    <a:solidFill>
                      <a:schemeClr val="tx1"/>
                    </a:solidFill>
                    <a:latin typeface="Arial" charset="0"/>
                    <a:ea typeface="ＭＳ Ｐゴシック" charset="0"/>
                  </a:rPr>
                  <a:t>mol</a:t>
                </a:r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rPr>
                  <a:t>)</a:t>
                </a:r>
              </a:p>
            </p:txBody>
          </p:sp>
          <p:grpSp>
            <p:nvGrpSpPr>
              <p:cNvPr id="151573" name="Group 33"/>
              <p:cNvGrpSpPr>
                <a:grpSpLocks/>
              </p:cNvGrpSpPr>
              <p:nvPr/>
            </p:nvGrpSpPr>
            <p:grpSpPr bwMode="auto">
              <a:xfrm>
                <a:off x="1864" y="2917"/>
                <a:ext cx="1810" cy="627"/>
                <a:chOff x="1841" y="1573"/>
                <a:chExt cx="1810" cy="627"/>
              </a:xfrm>
            </p:grpSpPr>
            <p:sp>
              <p:nvSpPr>
                <p:cNvPr id="21530" name="Rectangle 34"/>
                <p:cNvSpPr>
                  <a:spLocks noChangeArrowheads="1"/>
                </p:cNvSpPr>
                <p:nvPr/>
              </p:nvSpPr>
              <p:spPr bwMode="auto">
                <a:xfrm>
                  <a:off x="1841" y="1708"/>
                  <a:ext cx="1125" cy="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r">
                    <a:defRPr/>
                  </a:pPr>
                  <a:r>
                    <a:rPr lang="en-US" dirty="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rPr>
                    <a:t>0.082 058</a:t>
                  </a:r>
                </a:p>
              </p:txBody>
            </p:sp>
            <p:grpSp>
              <p:nvGrpSpPr>
                <p:cNvPr id="151577" name="Group 35"/>
                <p:cNvGrpSpPr>
                  <a:grpSpLocks/>
                </p:cNvGrpSpPr>
                <p:nvPr/>
              </p:nvGrpSpPr>
              <p:grpSpPr bwMode="auto">
                <a:xfrm>
                  <a:off x="2867" y="1573"/>
                  <a:ext cx="784" cy="627"/>
                  <a:chOff x="4267" y="1621"/>
                  <a:chExt cx="784" cy="627"/>
                </a:xfrm>
              </p:grpSpPr>
              <p:sp>
                <p:nvSpPr>
                  <p:cNvPr id="21532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4307" y="1918"/>
                    <a:ext cx="744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dirty="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rPr>
                      <a:t>K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rPr>
                      <a:t>mol</a:t>
                    </a:r>
                    <a:endParaRPr lang="en-US" dirty="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533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4267" y="1621"/>
                    <a:ext cx="716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dirty="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rPr>
                      <a:t>L </a:t>
                    </a:r>
                    <a:r>
                      <a:rPr lang="en-US" dirty="0" err="1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rPr>
                      <a:t>atm</a:t>
                    </a:r>
                    <a:endParaRPr lang="en-US" dirty="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21534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4272" y="1920"/>
                    <a:ext cx="52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>
                      <a:defRPr/>
                    </a:pPr>
                    <a:endParaRPr lang="en-US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21528" name="Rectangle 39"/>
              <p:cNvSpPr>
                <a:spLocks noChangeArrowheads="1"/>
              </p:cNvSpPr>
              <p:nvPr/>
            </p:nvSpPr>
            <p:spPr bwMode="auto">
              <a:xfrm>
                <a:off x="3791" y="3064"/>
                <a:ext cx="106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ＭＳ Ｐゴシック" charset="0"/>
                  </a:rPr>
                  <a:t>(303.2 K)</a:t>
                </a:r>
              </a:p>
            </p:txBody>
          </p:sp>
          <p:sp>
            <p:nvSpPr>
              <p:cNvPr id="21529" name="AutoShape 40"/>
              <p:cNvSpPr>
                <a:spLocks noChangeArrowheads="1"/>
              </p:cNvSpPr>
              <p:nvPr/>
            </p:nvSpPr>
            <p:spPr bwMode="auto">
              <a:xfrm>
                <a:off x="1912" y="2968"/>
                <a:ext cx="1693" cy="624"/>
              </a:xfrm>
              <a:prstGeom prst="bracketPair">
                <a:avLst>
                  <a:gd name="adj" fmla="val 16667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44" name="Rectangle 5"/>
          <p:cNvSpPr txBox="1">
            <a:spLocks noChangeArrowheads="1"/>
          </p:cNvSpPr>
          <p:nvPr/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ts val="1920"/>
              </a:spcBef>
              <a:defRPr/>
            </a:pPr>
            <a:r>
              <a:rPr lang="en-US" sz="3200" dirty="0" smtClean="0">
                <a:solidFill>
                  <a:srgbClr val="FF6600"/>
                </a:solidFill>
              </a:rPr>
              <a:t>   </a:t>
            </a:r>
            <a:r>
              <a:rPr lang="en-US" sz="3200" dirty="0" smtClean="0">
                <a:solidFill>
                  <a:schemeClr val="bg1"/>
                </a:solidFill>
              </a:rPr>
              <a:t>Stoichiometric Relationships with Gases</a:t>
            </a:r>
            <a:endParaRPr lang="en-US" sz="3200" dirty="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0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30188"/>
            <a:ext cx="8534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600" b="1" dirty="0" smtClean="0">
                <a:solidFill>
                  <a:srgbClr val="FF0000"/>
                </a:solidFill>
              </a:rPr>
              <a:t>Example</a:t>
            </a:r>
            <a:r>
              <a:rPr lang="en-US" altLang="en-US" sz="2600" dirty="0" smtClean="0"/>
              <a:t>– What volume of 0.150 M </a:t>
            </a:r>
            <a:r>
              <a:rPr lang="en-US" altLang="en-US" sz="2600" dirty="0" err="1" smtClean="0"/>
              <a:t>KCl</a:t>
            </a:r>
            <a:r>
              <a:rPr lang="en-US" altLang="en-US" sz="2600" dirty="0" smtClean="0"/>
              <a:t> is required to completely react with 0.150 L of 0.175 M </a:t>
            </a:r>
            <a:r>
              <a:rPr lang="en-US" altLang="en-US" sz="2600" dirty="0" err="1" smtClean="0"/>
              <a:t>Pb</a:t>
            </a:r>
            <a:r>
              <a:rPr lang="en-US" altLang="en-US" sz="2600" dirty="0" smtClean="0"/>
              <a:t>(NO</a:t>
            </a:r>
            <a:r>
              <a:rPr lang="en-US" altLang="en-US" sz="2600" baseline="-25000" dirty="0" smtClean="0"/>
              <a:t>3</a:t>
            </a:r>
            <a:r>
              <a:rPr lang="en-US" altLang="en-US" sz="2600" dirty="0" smtClean="0"/>
              <a:t>)</a:t>
            </a:r>
            <a:r>
              <a:rPr lang="en-US" altLang="en-US" sz="2600" baseline="-25000" dirty="0" smtClean="0"/>
              <a:t>2 </a:t>
            </a:r>
            <a:r>
              <a:rPr lang="en-US" altLang="en-US" sz="2600" dirty="0" smtClean="0"/>
              <a:t>in the reaction </a:t>
            </a:r>
            <a:br>
              <a:rPr lang="en-US" altLang="en-US" sz="2600" dirty="0" smtClean="0"/>
            </a:br>
            <a:r>
              <a:rPr lang="en-US" altLang="en-US" sz="2600" dirty="0" smtClean="0">
                <a:solidFill>
                  <a:srgbClr val="D60093"/>
                </a:solidFill>
              </a:rPr>
              <a:t>2 </a:t>
            </a:r>
            <a:r>
              <a:rPr lang="en-US" altLang="en-US" sz="2600" dirty="0" err="1" smtClean="0">
                <a:solidFill>
                  <a:srgbClr val="D60093"/>
                </a:solidFill>
              </a:rPr>
              <a:t>KCl</a:t>
            </a:r>
            <a:r>
              <a:rPr lang="en-US" altLang="en-US" sz="2600" dirty="0" smtClean="0">
                <a:solidFill>
                  <a:srgbClr val="D60093"/>
                </a:solidFill>
              </a:rPr>
              <a:t>(</a:t>
            </a:r>
            <a:r>
              <a:rPr lang="en-US" altLang="en-US" sz="2600" i="1" dirty="0" err="1" smtClean="0">
                <a:solidFill>
                  <a:srgbClr val="D60093"/>
                </a:solidFill>
              </a:rPr>
              <a:t>aq</a:t>
            </a:r>
            <a:r>
              <a:rPr lang="en-US" altLang="en-US" sz="2600" dirty="0" smtClean="0">
                <a:solidFill>
                  <a:srgbClr val="D60093"/>
                </a:solidFill>
              </a:rPr>
              <a:t>) + </a:t>
            </a:r>
            <a:r>
              <a:rPr lang="en-US" altLang="en-US" sz="2600" dirty="0" err="1" smtClean="0">
                <a:solidFill>
                  <a:srgbClr val="D60093"/>
                </a:solidFill>
              </a:rPr>
              <a:t>Pb</a:t>
            </a:r>
            <a:r>
              <a:rPr lang="en-US" altLang="en-US" sz="2600" dirty="0" smtClean="0">
                <a:solidFill>
                  <a:srgbClr val="D60093"/>
                </a:solidFill>
              </a:rPr>
              <a:t>(NO</a:t>
            </a:r>
            <a:r>
              <a:rPr lang="en-US" altLang="en-US" sz="2600" baseline="-25000" dirty="0" smtClean="0">
                <a:solidFill>
                  <a:srgbClr val="D60093"/>
                </a:solidFill>
              </a:rPr>
              <a:t>3</a:t>
            </a:r>
            <a:r>
              <a:rPr lang="en-US" altLang="en-US" sz="2600" dirty="0" smtClean="0">
                <a:solidFill>
                  <a:srgbClr val="D60093"/>
                </a:solidFill>
              </a:rPr>
              <a:t>)</a:t>
            </a:r>
            <a:r>
              <a:rPr lang="en-US" altLang="en-US" sz="2600" baseline="-25000" dirty="0" smtClean="0">
                <a:solidFill>
                  <a:srgbClr val="D60093"/>
                </a:solidFill>
              </a:rPr>
              <a:t>2</a:t>
            </a:r>
            <a:r>
              <a:rPr lang="en-US" altLang="en-US" sz="2600" dirty="0" smtClean="0">
                <a:solidFill>
                  <a:srgbClr val="D60093"/>
                </a:solidFill>
              </a:rPr>
              <a:t>(</a:t>
            </a:r>
            <a:r>
              <a:rPr lang="en-US" altLang="en-US" sz="2600" i="1" dirty="0" err="1" smtClean="0">
                <a:solidFill>
                  <a:srgbClr val="D60093"/>
                </a:solidFill>
              </a:rPr>
              <a:t>aq</a:t>
            </a:r>
            <a:r>
              <a:rPr lang="en-US" altLang="en-US" sz="2600" dirty="0" smtClean="0">
                <a:solidFill>
                  <a:srgbClr val="D60093"/>
                </a:solidFill>
              </a:rPr>
              <a:t>) </a:t>
            </a:r>
            <a:r>
              <a:rPr lang="en-US" altLang="en-US" sz="2600" dirty="0" smtClean="0">
                <a:solidFill>
                  <a:srgbClr val="D60093"/>
                </a:solidFill>
                <a:sym typeface="Symbol" pitchFamily="18" charset="2"/>
              </a:rPr>
              <a:t> PbCl</a:t>
            </a:r>
            <a:r>
              <a:rPr lang="en-US" altLang="en-US" sz="2600" baseline="-25000" dirty="0" smtClean="0">
                <a:solidFill>
                  <a:srgbClr val="D60093"/>
                </a:solidFill>
                <a:sym typeface="Symbol" pitchFamily="18" charset="2"/>
              </a:rPr>
              <a:t>2</a:t>
            </a:r>
            <a:r>
              <a:rPr lang="en-US" altLang="en-US" sz="2600" dirty="0" smtClean="0">
                <a:solidFill>
                  <a:srgbClr val="D60093"/>
                </a:solidFill>
                <a:sym typeface="Symbol" pitchFamily="18" charset="2"/>
              </a:rPr>
              <a:t>(</a:t>
            </a:r>
            <a:r>
              <a:rPr lang="en-US" altLang="en-US" sz="2600" i="1" dirty="0" smtClean="0">
                <a:solidFill>
                  <a:srgbClr val="D60093"/>
                </a:solidFill>
                <a:sym typeface="Symbol" pitchFamily="18" charset="2"/>
              </a:rPr>
              <a:t>s</a:t>
            </a:r>
            <a:r>
              <a:rPr lang="en-US" altLang="en-US" sz="2600" dirty="0" smtClean="0">
                <a:solidFill>
                  <a:srgbClr val="D60093"/>
                </a:solidFill>
                <a:sym typeface="Symbol" pitchFamily="18" charset="2"/>
              </a:rPr>
              <a:t>) + 2 KNO</a:t>
            </a:r>
            <a:r>
              <a:rPr lang="en-US" altLang="en-US" sz="2600" baseline="-25000" dirty="0" smtClean="0">
                <a:solidFill>
                  <a:srgbClr val="D60093"/>
                </a:solidFill>
                <a:sym typeface="Symbol" pitchFamily="18" charset="2"/>
              </a:rPr>
              <a:t>3</a:t>
            </a:r>
            <a:r>
              <a:rPr lang="en-US" altLang="en-US" sz="2600" dirty="0" smtClean="0">
                <a:solidFill>
                  <a:srgbClr val="D60093"/>
                </a:solidFill>
                <a:sym typeface="Symbol" pitchFamily="18" charset="2"/>
              </a:rPr>
              <a:t>(</a:t>
            </a:r>
            <a:r>
              <a:rPr lang="en-US" altLang="en-US" sz="2600" i="1" dirty="0" err="1" smtClean="0">
                <a:solidFill>
                  <a:srgbClr val="D60093"/>
                </a:solidFill>
                <a:sym typeface="Symbol" pitchFamily="18" charset="2"/>
              </a:rPr>
              <a:t>aq</a:t>
            </a:r>
            <a:r>
              <a:rPr lang="en-US" altLang="en-US" sz="2600" dirty="0" smtClean="0">
                <a:solidFill>
                  <a:srgbClr val="D60093"/>
                </a:solidFill>
                <a:sym typeface="Symbol" pitchFamily="18" charset="2"/>
              </a:rPr>
              <a:t>)</a:t>
            </a:r>
            <a:r>
              <a:rPr lang="en-US" altLang="en-US" sz="2600" dirty="0" smtClean="0">
                <a:solidFill>
                  <a:srgbClr val="D60093"/>
                </a:solidFill>
              </a:rPr>
              <a:t> 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962400" y="5399088"/>
            <a:ext cx="502920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since need 2x moles of KCl as Pb(NO</a:t>
            </a:r>
            <a:r>
              <a:rPr lang="en-US" altLang="en-US" sz="2000" baseline="-25000"/>
              <a:t>3</a:t>
            </a:r>
            <a:r>
              <a:rPr lang="en-US" altLang="en-US" sz="2000"/>
              <a:t>)</a:t>
            </a:r>
            <a:r>
              <a:rPr lang="en-US" altLang="en-US" sz="2000" baseline="-25000"/>
              <a:t>2,</a:t>
            </a:r>
            <a:r>
              <a:rPr lang="en-US" altLang="en-US" sz="2000"/>
              <a:t> and the molarity of Pb(NO</a:t>
            </a:r>
            <a:r>
              <a:rPr lang="en-US" altLang="en-US" sz="2000" baseline="-25000"/>
              <a:t>3</a:t>
            </a:r>
            <a:r>
              <a:rPr lang="en-US" altLang="en-US" sz="2000"/>
              <a:t>)</a:t>
            </a:r>
            <a:r>
              <a:rPr lang="en-US" altLang="en-US" sz="2000" baseline="-25000"/>
              <a:t>2</a:t>
            </a:r>
            <a:r>
              <a:rPr lang="en-US" altLang="en-US" sz="2000"/>
              <a:t> &gt; KCl, the volume of KCl should be more than 2x volume Pb(NO</a:t>
            </a:r>
            <a:r>
              <a:rPr lang="en-US" altLang="en-US" sz="2000" baseline="-25000"/>
              <a:t>3</a:t>
            </a:r>
            <a:r>
              <a:rPr lang="en-US" altLang="en-US" sz="2000"/>
              <a:t>)</a:t>
            </a:r>
            <a:r>
              <a:rPr lang="en-US" altLang="en-US" sz="2000" baseline="-25000"/>
              <a:t>2</a:t>
            </a:r>
            <a:endParaRPr lang="en-US" altLang="en-US" sz="2000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4724400" y="3810000"/>
            <a:ext cx="4267200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3962400" y="2133600"/>
            <a:ext cx="5029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 L Pb(NO</a:t>
            </a:r>
            <a:r>
              <a:rPr lang="en-US" altLang="en-US" sz="1800" baseline="-25000"/>
              <a:t>3</a:t>
            </a:r>
            <a:r>
              <a:rPr lang="en-US" altLang="en-US" sz="1800"/>
              <a:t>)</a:t>
            </a:r>
            <a:r>
              <a:rPr lang="en-US" altLang="en-US" sz="1800" baseline="-25000"/>
              <a:t>2</a:t>
            </a:r>
            <a:r>
              <a:rPr lang="en-US" altLang="en-US" sz="1800"/>
              <a:t> = 0.175 mol, 1 L KCl = 0.150 mol,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 mol Pb(NO</a:t>
            </a:r>
            <a:r>
              <a:rPr lang="en-US" altLang="en-US" sz="1800" baseline="-25000"/>
              <a:t>3</a:t>
            </a:r>
            <a:r>
              <a:rPr lang="en-US" altLang="en-US" sz="1800"/>
              <a:t>)</a:t>
            </a:r>
            <a:r>
              <a:rPr lang="en-US" altLang="en-US" sz="1800" baseline="-25000"/>
              <a:t>2</a:t>
            </a:r>
            <a:r>
              <a:rPr lang="en-US" altLang="en-US" sz="1800"/>
              <a:t> = 2 mol KCl</a:t>
            </a:r>
            <a:endParaRPr lang="en-US" altLang="en-US" sz="1800" baseline="-25000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3962400" y="1219200"/>
            <a:ext cx="5029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/>
              <a:t>0.150 M KCl, 0.150 L of 0.175 M Pb(NO</a:t>
            </a:r>
            <a:r>
              <a:rPr lang="en-US" altLang="en-US" sz="2100" baseline="-25000"/>
              <a:t>3</a:t>
            </a:r>
            <a:r>
              <a:rPr lang="en-US" altLang="en-US" sz="2100"/>
              <a:t>)</a:t>
            </a:r>
            <a:r>
              <a:rPr lang="en-US" altLang="en-US" sz="2100" baseline="-25000"/>
              <a:t>2</a:t>
            </a:r>
            <a:endParaRPr lang="en-US" altLang="en-US" sz="21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100">
                <a:solidFill>
                  <a:srgbClr val="C00000"/>
                </a:solidFill>
              </a:rPr>
              <a:t>L KCl</a:t>
            </a:r>
          </a:p>
        </p:txBody>
      </p:sp>
      <p:sp>
        <p:nvSpPr>
          <p:cNvPr id="39943" name="Line 7"/>
          <p:cNvSpPr>
            <a:spLocks noChangeShapeType="1"/>
          </p:cNvSpPr>
          <p:nvPr/>
        </p:nvSpPr>
        <p:spPr bwMode="auto">
          <a:xfrm>
            <a:off x="228600" y="1219200"/>
            <a:ext cx="8763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>
            <a:off x="228600" y="2133600"/>
            <a:ext cx="876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>
            <a:off x="228600" y="6400800"/>
            <a:ext cx="8763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6" name="Rectangle 10"/>
          <p:cNvSpPr>
            <a:spLocks noChangeArrowheads="1"/>
          </p:cNvSpPr>
          <p:nvPr/>
        </p:nvSpPr>
        <p:spPr bwMode="auto">
          <a:xfrm>
            <a:off x="2133600" y="5410200"/>
            <a:ext cx="18288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Check:</a:t>
            </a: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228600" y="5399088"/>
            <a:ext cx="1981200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/>
              <a:t>Check</a:t>
            </a:r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2133600" y="3810000"/>
            <a:ext cx="1828800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Solution:</a:t>
            </a: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228600" y="3810000"/>
            <a:ext cx="1981200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/>
              <a:t>Follow the Concept Plan to </a:t>
            </a:r>
            <a:r>
              <a:rPr lang="en-US" altLang="en-US" sz="2000" b="1"/>
              <a:t>Solve</a:t>
            </a:r>
            <a:r>
              <a:rPr lang="en-US" altLang="en-US" sz="2000"/>
              <a:t> the problem</a:t>
            </a:r>
          </a:p>
        </p:txBody>
      </p:sp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2133600" y="2133600"/>
            <a:ext cx="1828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Concept Plan: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800" b="1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800" b="1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800" b="1" dirty="0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Relationships:</a:t>
            </a: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228600" y="21336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/>
              <a:t>Strategize </a:t>
            </a:r>
            <a:endParaRPr lang="en-US" altLang="en-US" sz="2000" b="1"/>
          </a:p>
        </p:txBody>
      </p:sp>
      <p:sp>
        <p:nvSpPr>
          <p:cNvPr id="39952" name="Rectangle 16"/>
          <p:cNvSpPr>
            <a:spLocks noChangeArrowheads="1"/>
          </p:cNvSpPr>
          <p:nvPr/>
        </p:nvSpPr>
        <p:spPr bwMode="auto">
          <a:xfrm>
            <a:off x="2133600" y="1219200"/>
            <a:ext cx="1828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Given: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1800" b="1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Find:</a:t>
            </a: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228600" y="1219200"/>
            <a:ext cx="1981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spcBef>
                <a:spcPct val="20000"/>
              </a:spcBef>
              <a:buSzPct val="120000"/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ü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/>
              <a:t>Sort Information</a:t>
            </a:r>
          </a:p>
        </p:txBody>
      </p:sp>
      <p:sp>
        <p:nvSpPr>
          <p:cNvPr id="39954" name="Line 18"/>
          <p:cNvSpPr>
            <a:spLocks noChangeShapeType="1"/>
          </p:cNvSpPr>
          <p:nvPr/>
        </p:nvSpPr>
        <p:spPr bwMode="auto">
          <a:xfrm>
            <a:off x="228600" y="1219200"/>
            <a:ext cx="0" cy="518953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Line 19"/>
          <p:cNvSpPr>
            <a:spLocks noChangeShapeType="1"/>
          </p:cNvSpPr>
          <p:nvPr/>
        </p:nvSpPr>
        <p:spPr bwMode="auto">
          <a:xfrm>
            <a:off x="2133600" y="1219200"/>
            <a:ext cx="0" cy="5160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6" name="Line 20"/>
          <p:cNvSpPr>
            <a:spLocks noChangeShapeType="1"/>
          </p:cNvSpPr>
          <p:nvPr/>
        </p:nvSpPr>
        <p:spPr bwMode="auto">
          <a:xfrm>
            <a:off x="3962400" y="1219200"/>
            <a:ext cx="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7" name="Line 21"/>
          <p:cNvSpPr>
            <a:spLocks noChangeShapeType="1"/>
          </p:cNvSpPr>
          <p:nvPr/>
        </p:nvSpPr>
        <p:spPr bwMode="auto">
          <a:xfrm>
            <a:off x="8991600" y="1219200"/>
            <a:ext cx="0" cy="51609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8" name="Line 22"/>
          <p:cNvSpPr>
            <a:spLocks noChangeShapeType="1"/>
          </p:cNvSpPr>
          <p:nvPr/>
        </p:nvSpPr>
        <p:spPr bwMode="auto">
          <a:xfrm>
            <a:off x="228600" y="3810000"/>
            <a:ext cx="876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9" name="Line 23"/>
          <p:cNvSpPr>
            <a:spLocks noChangeShapeType="1"/>
          </p:cNvSpPr>
          <p:nvPr/>
        </p:nvSpPr>
        <p:spPr bwMode="auto">
          <a:xfrm>
            <a:off x="228600" y="5399088"/>
            <a:ext cx="876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8152" name="Object 24"/>
          <p:cNvGraphicFramePr>
            <a:graphicFrameLocks noChangeAspect="1"/>
          </p:cNvGraphicFramePr>
          <p:nvPr/>
        </p:nvGraphicFramePr>
        <p:xfrm>
          <a:off x="4600575" y="2582863"/>
          <a:ext cx="11112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0" name="Equation" r:id="rId4" imgW="914400" imgH="431800" progId="Equation.3">
                  <p:embed/>
                </p:oleObj>
              </mc:Choice>
              <mc:Fallback>
                <p:oleObj name="Equation" r:id="rId4" imgW="91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0575" y="2582863"/>
                        <a:ext cx="11112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3" name="Object 25" descr="Blue tissue paper"/>
          <p:cNvGraphicFramePr>
            <a:graphicFrameLocks noChangeAspect="1"/>
          </p:cNvGraphicFramePr>
          <p:nvPr/>
        </p:nvGraphicFramePr>
        <p:xfrm>
          <a:off x="2209800" y="4173538"/>
          <a:ext cx="6670675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1" name="Equation" r:id="rId6" imgW="4025900" imgH="635000" progId="Equation.3">
                  <p:embed/>
                </p:oleObj>
              </mc:Choice>
              <mc:Fallback>
                <p:oleObj name="Equation" r:id="rId6" imgW="40259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173538"/>
                        <a:ext cx="6670675" cy="1049337"/>
                      </a:xfrm>
                      <a:prstGeom prst="rect">
                        <a:avLst/>
                      </a:prstGeom>
                      <a:blipFill dpi="0" rotWithShape="0">
                        <a:blip r:embed="rId8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54" name="Object 26"/>
          <p:cNvGraphicFramePr>
            <a:graphicFrameLocks noChangeAspect="1"/>
          </p:cNvGraphicFramePr>
          <p:nvPr/>
        </p:nvGraphicFramePr>
        <p:xfrm>
          <a:off x="6118225" y="2590800"/>
          <a:ext cx="12779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2" name="Equation" r:id="rId9" imgW="1054100" imgH="431800" progId="Equation.3">
                  <p:embed/>
                </p:oleObj>
              </mc:Choice>
              <mc:Fallback>
                <p:oleObj name="Equation" r:id="rId9" imgW="1054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225" y="2590800"/>
                        <a:ext cx="12779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3" name="Line 27"/>
          <p:cNvSpPr>
            <a:spLocks noChangeShapeType="1"/>
          </p:cNvSpPr>
          <p:nvPr/>
        </p:nvSpPr>
        <p:spPr bwMode="auto">
          <a:xfrm>
            <a:off x="3962400" y="5410200"/>
            <a:ext cx="7938" cy="955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9964" name="Group 37"/>
          <p:cNvGrpSpPr>
            <a:grpSpLocks/>
          </p:cNvGrpSpPr>
          <p:nvPr/>
        </p:nvGrpSpPr>
        <p:grpSpPr bwMode="auto">
          <a:xfrm>
            <a:off x="4038600" y="2209800"/>
            <a:ext cx="4964113" cy="381000"/>
            <a:chOff x="2544" y="1392"/>
            <a:chExt cx="3127" cy="240"/>
          </a:xfrm>
        </p:grpSpPr>
        <p:sp>
          <p:nvSpPr>
            <p:cNvPr id="39966" name="AutoShape 29"/>
            <p:cNvSpPr>
              <a:spLocks noChangeArrowheads="1"/>
            </p:cNvSpPr>
            <p:nvPr/>
          </p:nvSpPr>
          <p:spPr bwMode="auto">
            <a:xfrm>
              <a:off x="2544" y="1392"/>
              <a:ext cx="576" cy="240"/>
            </a:xfrm>
            <a:prstGeom prst="roundRect">
              <a:avLst>
                <a:gd name="adj" fmla="val 25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>
                  <a:solidFill>
                    <a:srgbClr val="6600CC"/>
                  </a:solidFill>
                </a:rPr>
                <a:t>L Pb(NO</a:t>
              </a:r>
              <a:r>
                <a:rPr lang="en-US" altLang="en-US" sz="1400" baseline="-25000">
                  <a:solidFill>
                    <a:srgbClr val="6600CC"/>
                  </a:solidFill>
                </a:rPr>
                <a:t>3</a:t>
              </a:r>
              <a:r>
                <a:rPr lang="en-US" altLang="en-US" sz="1400">
                  <a:solidFill>
                    <a:srgbClr val="6600CC"/>
                  </a:solidFill>
                </a:rPr>
                <a:t>)</a:t>
              </a:r>
              <a:r>
                <a:rPr lang="en-US" altLang="en-US" sz="1400" baseline="-25000">
                  <a:solidFill>
                    <a:srgbClr val="6600CC"/>
                  </a:solidFill>
                </a:rPr>
                <a:t>2</a:t>
              </a:r>
              <a:endParaRPr lang="en-US" altLang="en-US" sz="1400">
                <a:solidFill>
                  <a:srgbClr val="6600CC"/>
                </a:solidFill>
              </a:endParaRPr>
            </a:p>
          </p:txBody>
        </p:sp>
        <p:sp>
          <p:nvSpPr>
            <p:cNvPr id="39967" name="AutoShape 30"/>
            <p:cNvSpPr>
              <a:spLocks noChangeArrowheads="1"/>
            </p:cNvSpPr>
            <p:nvPr/>
          </p:nvSpPr>
          <p:spPr bwMode="auto">
            <a:xfrm flipV="1">
              <a:off x="3168" y="1488"/>
              <a:ext cx="192" cy="72"/>
            </a:xfrm>
            <a:prstGeom prst="rightArrow">
              <a:avLst>
                <a:gd name="adj1" fmla="val 50000"/>
                <a:gd name="adj2" fmla="val 66667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39968" name="AutoShape 31"/>
            <p:cNvSpPr>
              <a:spLocks noChangeArrowheads="1"/>
            </p:cNvSpPr>
            <p:nvPr/>
          </p:nvSpPr>
          <p:spPr bwMode="auto">
            <a:xfrm>
              <a:off x="4416" y="1392"/>
              <a:ext cx="541" cy="240"/>
            </a:xfrm>
            <a:prstGeom prst="roundRect">
              <a:avLst>
                <a:gd name="adj" fmla="val 25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6600CC"/>
                  </a:solidFill>
                </a:rPr>
                <a:t>mol KCl</a:t>
              </a:r>
            </a:p>
          </p:txBody>
        </p:sp>
        <p:sp>
          <p:nvSpPr>
            <p:cNvPr id="39969" name="AutoShape 32"/>
            <p:cNvSpPr>
              <a:spLocks noChangeArrowheads="1"/>
            </p:cNvSpPr>
            <p:nvPr/>
          </p:nvSpPr>
          <p:spPr bwMode="auto">
            <a:xfrm>
              <a:off x="5232" y="1392"/>
              <a:ext cx="439" cy="240"/>
            </a:xfrm>
            <a:prstGeom prst="roundRect">
              <a:avLst>
                <a:gd name="adj" fmla="val 25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6600CC"/>
                  </a:solidFill>
                </a:rPr>
                <a:t>L KCl</a:t>
              </a:r>
            </a:p>
          </p:txBody>
        </p:sp>
        <p:sp>
          <p:nvSpPr>
            <p:cNvPr id="39970" name="AutoShape 33"/>
            <p:cNvSpPr>
              <a:spLocks noChangeArrowheads="1"/>
            </p:cNvSpPr>
            <p:nvPr/>
          </p:nvSpPr>
          <p:spPr bwMode="auto">
            <a:xfrm>
              <a:off x="3360" y="1392"/>
              <a:ext cx="768" cy="240"/>
            </a:xfrm>
            <a:prstGeom prst="roundRect">
              <a:avLst>
                <a:gd name="adj" fmla="val 25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6600CC"/>
                  </a:solidFill>
                </a:rPr>
                <a:t>mol </a:t>
              </a:r>
              <a:r>
                <a:rPr lang="en-US" altLang="en-US" sz="1400">
                  <a:solidFill>
                    <a:srgbClr val="6600CC"/>
                  </a:solidFill>
                </a:rPr>
                <a:t>Pb(NO</a:t>
              </a:r>
              <a:r>
                <a:rPr lang="en-US" altLang="en-US" sz="1400" baseline="-25000">
                  <a:solidFill>
                    <a:srgbClr val="6600CC"/>
                  </a:solidFill>
                </a:rPr>
                <a:t>3</a:t>
              </a:r>
              <a:r>
                <a:rPr lang="en-US" altLang="en-US" sz="1400">
                  <a:solidFill>
                    <a:srgbClr val="6600CC"/>
                  </a:solidFill>
                </a:rPr>
                <a:t>)</a:t>
              </a:r>
              <a:r>
                <a:rPr lang="en-US" altLang="en-US" sz="1400" baseline="-25000">
                  <a:solidFill>
                    <a:srgbClr val="6600CC"/>
                  </a:solidFill>
                </a:rPr>
                <a:t>2</a:t>
              </a:r>
            </a:p>
          </p:txBody>
        </p:sp>
        <p:sp>
          <p:nvSpPr>
            <p:cNvPr id="39971" name="AutoShape 34"/>
            <p:cNvSpPr>
              <a:spLocks noChangeArrowheads="1"/>
            </p:cNvSpPr>
            <p:nvPr/>
          </p:nvSpPr>
          <p:spPr bwMode="auto">
            <a:xfrm flipV="1">
              <a:off x="4176" y="1488"/>
              <a:ext cx="192" cy="72"/>
            </a:xfrm>
            <a:prstGeom prst="rightArrow">
              <a:avLst>
                <a:gd name="adj1" fmla="val 50000"/>
                <a:gd name="adj2" fmla="val 66667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39972" name="AutoShape 35"/>
            <p:cNvSpPr>
              <a:spLocks noChangeArrowheads="1"/>
            </p:cNvSpPr>
            <p:nvPr/>
          </p:nvSpPr>
          <p:spPr bwMode="auto">
            <a:xfrm flipV="1">
              <a:off x="4992" y="1488"/>
              <a:ext cx="192" cy="72"/>
            </a:xfrm>
            <a:prstGeom prst="rightArrow">
              <a:avLst>
                <a:gd name="adj1" fmla="val 50000"/>
                <a:gd name="adj2" fmla="val 66667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SzPct val="120000"/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ü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SzTx/>
                <a:buFontTx/>
                <a:buNone/>
              </a:pPr>
              <a:endParaRPr lang="en-US" altLang="en-US" sz="2400"/>
            </a:p>
          </p:txBody>
        </p:sp>
      </p:grpSp>
      <p:graphicFrame>
        <p:nvGraphicFramePr>
          <p:cNvPr id="48164" name="Object 36"/>
          <p:cNvGraphicFramePr>
            <a:graphicFrameLocks noChangeAspect="1"/>
          </p:cNvGraphicFramePr>
          <p:nvPr/>
        </p:nvGraphicFramePr>
        <p:xfrm>
          <a:off x="7672388" y="2590800"/>
          <a:ext cx="8191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3" name="Equation" r:id="rId11" imgW="672808" imgH="393529" progId="Equation.3">
                  <p:embed/>
                </p:oleObj>
              </mc:Choice>
              <mc:Fallback>
                <p:oleObj name="Equation" r:id="rId11" imgW="672808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2388" y="2590800"/>
                        <a:ext cx="81915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8730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/>
      <p:bldP spid="48133" grpId="0"/>
      <p:bldP spid="48134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Gases</a:t>
            </a:r>
            <a:br>
              <a:rPr lang="en-US" dirty="0" smtClean="0"/>
            </a:br>
            <a:r>
              <a:rPr lang="en-US" sz="3100" dirty="0" smtClean="0"/>
              <a:t>(See Exam 3 KEY)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255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620000" cy="1143000"/>
          </a:xfrm>
          <a:effectLst>
            <a:outerShdw dist="71842" dir="2700000" algn="ctr" rotWithShape="0">
              <a:srgbClr val="FFFFFF"/>
            </a:outerShdw>
          </a:effectLst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63DE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Electro</a:t>
            </a:r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magnetic</a:t>
            </a:r>
            <a:r>
              <a:rPr lang="en-US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Spectrum</a:t>
            </a:r>
            <a:endParaRPr lang="en-US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295400"/>
            <a:ext cx="8763000" cy="356076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</p:pic>
      <p:sp>
        <p:nvSpPr>
          <p:cNvPr id="27652" name="Rectangle 3"/>
          <p:cNvSpPr>
            <a:spLocks noChangeArrowheads="1"/>
          </p:cNvSpPr>
          <p:nvPr/>
        </p:nvSpPr>
        <p:spPr bwMode="auto">
          <a:xfrm>
            <a:off x="228600" y="5334000"/>
            <a:ext cx="81534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000"/>
              <a:t>visible light comprises only a small fraction of all the wavelengths of light –   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hlink"/>
                </a:solidFill>
              </a:rPr>
              <a:t>    </a:t>
            </a:r>
            <a:r>
              <a:rPr lang="en-US" sz="2000"/>
              <a:t>called the </a:t>
            </a:r>
            <a:r>
              <a:rPr lang="en-US" sz="2000" b="1">
                <a:solidFill>
                  <a:schemeClr val="hlink"/>
                </a:solidFill>
              </a:rPr>
              <a:t>electromagnetic spectrum</a:t>
            </a:r>
            <a:endParaRPr lang="en-US" sz="2000">
              <a:solidFill>
                <a:schemeClr val="hlink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000"/>
              <a:t>short wavelength (high frequency) light has high energy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en-US" sz="2000"/>
              <a:t>radiowave light has the lowest energy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en-US" sz="2000"/>
              <a:t>gamma ray light has the highest energy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61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61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2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Tro, Chemistry: A Molecular Approach</a:t>
            </a:r>
          </a:p>
        </p:txBody>
      </p:sp>
      <p:sp>
        <p:nvSpPr>
          <p:cNvPr id="82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5ED54D6-E3F0-439E-A044-F2C0C9D6BF2F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820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58200" cy="1143000"/>
          </a:xfrm>
        </p:spPr>
        <p:txBody>
          <a:bodyPr/>
          <a:lstStyle/>
          <a:p>
            <a:pPr eaLnBrk="1" hangingPunct="1"/>
            <a:r>
              <a:rPr lang="en-US" sz="2800" smtClean="0">
                <a:solidFill>
                  <a:srgbClr val="FF0000"/>
                </a:solidFill>
              </a:rPr>
              <a:t>Example 7.2- </a:t>
            </a:r>
            <a:r>
              <a:rPr lang="en-US" sz="2800" smtClean="0"/>
              <a:t>Calculate the number of photons in a laser pulse with wavelength 337 nm and total energy 3.83 mJ </a:t>
            </a:r>
          </a:p>
        </p:txBody>
      </p:sp>
      <p:sp>
        <p:nvSpPr>
          <p:cNvPr id="8205" name="Rectangle 5"/>
          <p:cNvSpPr>
            <a:spLocks noChangeArrowheads="1"/>
          </p:cNvSpPr>
          <p:nvPr/>
        </p:nvSpPr>
        <p:spPr bwMode="auto">
          <a:xfrm>
            <a:off x="304800" y="3670300"/>
            <a:ext cx="21336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buSzPct val="120000"/>
            </a:pPr>
            <a:r>
              <a:rPr lang="en-US" b="1"/>
              <a:t>Solve:</a:t>
            </a: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2438400" y="2265363"/>
            <a:ext cx="6553200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SzPct val="120000"/>
            </a:pPr>
            <a:endParaRPr lang="en-US" sz="2000"/>
          </a:p>
          <a:p>
            <a:pPr>
              <a:spcBef>
                <a:spcPct val="20000"/>
              </a:spcBef>
              <a:buSzPct val="120000"/>
            </a:pPr>
            <a:endParaRPr lang="en-US" sz="2000"/>
          </a:p>
          <a:p>
            <a:pPr>
              <a:spcBef>
                <a:spcPct val="115000"/>
              </a:spcBef>
              <a:buSzPct val="120000"/>
            </a:pPr>
            <a:r>
              <a:rPr lang="en-US" sz="2000"/>
              <a:t>E=hc/</a:t>
            </a:r>
            <a:r>
              <a:rPr lang="en-US" sz="2000">
                <a:latin typeface="Symbol" pitchFamily="18" charset="2"/>
              </a:rPr>
              <a:t>l</a:t>
            </a:r>
            <a:r>
              <a:rPr lang="en-US" sz="2000"/>
              <a:t>, 1 nm = 10</a:t>
            </a:r>
            <a:r>
              <a:rPr lang="en-US" sz="2000" baseline="30000"/>
              <a:t>-9</a:t>
            </a:r>
            <a:r>
              <a:rPr lang="en-US" sz="2000"/>
              <a:t> m, 1 mJ = 10</a:t>
            </a:r>
            <a:r>
              <a:rPr lang="en-US" sz="2000" baseline="30000"/>
              <a:t>-3</a:t>
            </a:r>
            <a:r>
              <a:rPr lang="en-US" sz="2000"/>
              <a:t> J, E</a:t>
            </a:r>
            <a:r>
              <a:rPr lang="en-US" sz="2000" baseline="-25000"/>
              <a:t>pulse</a:t>
            </a:r>
            <a:r>
              <a:rPr lang="en-US" sz="2000"/>
              <a:t>/E</a:t>
            </a:r>
            <a:r>
              <a:rPr lang="en-US" sz="2000" baseline="-25000"/>
              <a:t>photon</a:t>
            </a:r>
            <a:r>
              <a:rPr lang="en-US" sz="2000"/>
              <a:t> = # photons</a:t>
            </a:r>
          </a:p>
        </p:txBody>
      </p:sp>
      <p:sp>
        <p:nvSpPr>
          <p:cNvPr id="8207" name="Rectangle 7"/>
          <p:cNvSpPr>
            <a:spLocks noChangeArrowheads="1"/>
          </p:cNvSpPr>
          <p:nvPr/>
        </p:nvSpPr>
        <p:spPr bwMode="auto">
          <a:xfrm>
            <a:off x="304800" y="2265363"/>
            <a:ext cx="2133600" cy="140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buSzPct val="120000"/>
            </a:pPr>
            <a:r>
              <a:rPr lang="en-US" b="1"/>
              <a:t>Concept Plan:</a:t>
            </a:r>
          </a:p>
          <a:p>
            <a:pPr algn="r">
              <a:spcBef>
                <a:spcPct val="20000"/>
              </a:spcBef>
              <a:buSzPct val="120000"/>
            </a:pPr>
            <a:endParaRPr lang="en-US" b="1"/>
          </a:p>
          <a:p>
            <a:pPr algn="r">
              <a:spcBef>
                <a:spcPct val="40000"/>
              </a:spcBef>
              <a:buSzPct val="120000"/>
            </a:pPr>
            <a:r>
              <a:rPr lang="en-US" b="1"/>
              <a:t>Relationships:</a:t>
            </a:r>
            <a:endParaRPr lang="en-US" sz="2800"/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2438400" y="1371600"/>
            <a:ext cx="632460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SzPct val="120000"/>
            </a:pPr>
            <a:r>
              <a:rPr lang="en-US"/>
              <a:t> </a:t>
            </a:r>
            <a:r>
              <a:rPr lang="en-US">
                <a:latin typeface="Symbol" pitchFamily="18" charset="2"/>
              </a:rPr>
              <a:t>l</a:t>
            </a:r>
            <a:r>
              <a:rPr lang="en-US"/>
              <a:t> = 337 nm, E</a:t>
            </a:r>
            <a:r>
              <a:rPr lang="en-US" baseline="-25000"/>
              <a:t>pulse</a:t>
            </a:r>
            <a:r>
              <a:rPr lang="en-US"/>
              <a:t> = 3.83 mJ </a:t>
            </a:r>
          </a:p>
          <a:p>
            <a:pPr>
              <a:spcBef>
                <a:spcPct val="20000"/>
              </a:spcBef>
              <a:buSzPct val="120000"/>
            </a:pPr>
            <a:r>
              <a:rPr lang="en-US">
                <a:solidFill>
                  <a:srgbClr val="FF0000"/>
                </a:solidFill>
              </a:rPr>
              <a:t> number of photons</a:t>
            </a:r>
          </a:p>
        </p:txBody>
      </p:sp>
      <p:sp>
        <p:nvSpPr>
          <p:cNvPr id="8209" name="Rectangle 9"/>
          <p:cNvSpPr>
            <a:spLocks noChangeArrowheads="1"/>
          </p:cNvSpPr>
          <p:nvPr/>
        </p:nvSpPr>
        <p:spPr bwMode="auto">
          <a:xfrm>
            <a:off x="304800" y="1371600"/>
            <a:ext cx="213360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buSzPct val="120000"/>
            </a:pPr>
            <a:r>
              <a:rPr lang="en-US" b="1"/>
              <a:t>Given:</a:t>
            </a:r>
          </a:p>
          <a:p>
            <a:pPr algn="r">
              <a:spcBef>
                <a:spcPct val="20000"/>
              </a:spcBef>
              <a:buSzPct val="120000"/>
            </a:pPr>
            <a:r>
              <a:rPr lang="en-US" b="1"/>
              <a:t>Find:</a:t>
            </a:r>
          </a:p>
        </p:txBody>
      </p:sp>
      <p:sp>
        <p:nvSpPr>
          <p:cNvPr id="8210" name="Line 10"/>
          <p:cNvSpPr>
            <a:spLocks noChangeShapeType="1"/>
          </p:cNvSpPr>
          <p:nvPr/>
        </p:nvSpPr>
        <p:spPr bwMode="auto">
          <a:xfrm>
            <a:off x="304800" y="1371600"/>
            <a:ext cx="86106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1" name="Line 11"/>
          <p:cNvSpPr>
            <a:spLocks noChangeShapeType="1"/>
          </p:cNvSpPr>
          <p:nvPr/>
        </p:nvSpPr>
        <p:spPr bwMode="auto">
          <a:xfrm>
            <a:off x="304800" y="2265363"/>
            <a:ext cx="8610600" cy="206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2" name="Line 12"/>
          <p:cNvSpPr>
            <a:spLocks noChangeShapeType="1"/>
          </p:cNvSpPr>
          <p:nvPr/>
        </p:nvSpPr>
        <p:spPr bwMode="auto">
          <a:xfrm>
            <a:off x="304800" y="6248400"/>
            <a:ext cx="8610600" cy="174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3" name="Line 13"/>
          <p:cNvSpPr>
            <a:spLocks noChangeShapeType="1"/>
          </p:cNvSpPr>
          <p:nvPr/>
        </p:nvSpPr>
        <p:spPr bwMode="auto">
          <a:xfrm>
            <a:off x="304800" y="1371600"/>
            <a:ext cx="0" cy="48768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4" name="Line 14"/>
          <p:cNvSpPr>
            <a:spLocks noChangeShapeType="1"/>
          </p:cNvSpPr>
          <p:nvPr/>
        </p:nvSpPr>
        <p:spPr bwMode="auto">
          <a:xfrm>
            <a:off x="2438400" y="1371600"/>
            <a:ext cx="0" cy="2286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5" name="Line 15"/>
          <p:cNvSpPr>
            <a:spLocks noChangeShapeType="1"/>
          </p:cNvSpPr>
          <p:nvPr/>
        </p:nvSpPr>
        <p:spPr bwMode="auto">
          <a:xfrm>
            <a:off x="8915400" y="1371600"/>
            <a:ext cx="0" cy="48768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6" name="Line 16"/>
          <p:cNvSpPr>
            <a:spLocks noChangeShapeType="1"/>
          </p:cNvSpPr>
          <p:nvPr/>
        </p:nvSpPr>
        <p:spPr bwMode="auto">
          <a:xfrm flipV="1">
            <a:off x="304800" y="3657600"/>
            <a:ext cx="8610600" cy="12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7672" name="Object 24"/>
          <p:cNvGraphicFramePr>
            <a:graphicFrameLocks noChangeAspect="1"/>
          </p:cNvGraphicFramePr>
          <p:nvPr/>
        </p:nvGraphicFramePr>
        <p:xfrm>
          <a:off x="4953000" y="2667000"/>
          <a:ext cx="11430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98" name="Equation" r:id="rId3" imgW="736560" imgH="393480" progId="Equation.3">
                  <p:embed/>
                </p:oleObj>
              </mc:Choice>
              <mc:Fallback>
                <p:oleObj name="Equation" r:id="rId3" imgW="736560" imgH="393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667000"/>
                        <a:ext cx="1143000" cy="6127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3" name="Object 25"/>
          <p:cNvGraphicFramePr>
            <a:graphicFrameLocks noChangeAspect="1"/>
          </p:cNvGraphicFramePr>
          <p:nvPr/>
        </p:nvGraphicFramePr>
        <p:xfrm>
          <a:off x="3429000" y="2590800"/>
          <a:ext cx="7620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99" name="Equation" r:id="rId5" imgW="495000" imgH="431640" progId="Equation.3">
                  <p:embed/>
                </p:oleObj>
              </mc:Choice>
              <mc:Fallback>
                <p:oleObj name="Equation" r:id="rId5" imgW="495000" imgH="43164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590800"/>
                        <a:ext cx="762000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4" name="Object 26"/>
          <p:cNvGraphicFramePr>
            <a:graphicFrameLocks noChangeAspect="1"/>
          </p:cNvGraphicFramePr>
          <p:nvPr/>
        </p:nvGraphicFramePr>
        <p:xfrm>
          <a:off x="304800" y="4648200"/>
          <a:ext cx="677068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00" name="Equation" r:id="rId7" imgW="4178160" imgH="444240" progId="Equation.3">
                  <p:embed/>
                </p:oleObj>
              </mc:Choice>
              <mc:Fallback>
                <p:oleObj name="Equation" r:id="rId7" imgW="4178160" imgH="44424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648200"/>
                        <a:ext cx="6770688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5" name="Object 27"/>
          <p:cNvGraphicFramePr>
            <a:graphicFrameLocks noChangeAspect="1"/>
          </p:cNvGraphicFramePr>
          <p:nvPr/>
        </p:nvGraphicFramePr>
        <p:xfrm>
          <a:off x="381000" y="3962400"/>
          <a:ext cx="38862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01" name="Equation" r:id="rId9" imgW="2412720" imgH="431640" progId="Equation.3">
                  <p:embed/>
                </p:oleObj>
              </mc:Choice>
              <mc:Fallback>
                <p:oleObj name="Equation" r:id="rId9" imgW="2412720" imgH="4316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962400"/>
                        <a:ext cx="3886200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3352800" y="47244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 flipV="1">
            <a:off x="4876800" y="47244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8" name="Line 30"/>
          <p:cNvSpPr>
            <a:spLocks noChangeShapeType="1"/>
          </p:cNvSpPr>
          <p:nvPr/>
        </p:nvSpPr>
        <p:spPr bwMode="auto">
          <a:xfrm flipV="1">
            <a:off x="1447800" y="41910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 flipV="1">
            <a:off x="2209800" y="43434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2590800" y="2286000"/>
            <a:ext cx="6057900" cy="609600"/>
            <a:chOff x="1632" y="1440"/>
            <a:chExt cx="3816" cy="384"/>
          </a:xfrm>
        </p:grpSpPr>
        <p:sp>
          <p:nvSpPr>
            <p:cNvPr id="8228" name="AutoShape 19"/>
            <p:cNvSpPr>
              <a:spLocks noChangeArrowheads="1"/>
            </p:cNvSpPr>
            <p:nvPr/>
          </p:nvSpPr>
          <p:spPr bwMode="auto">
            <a:xfrm>
              <a:off x="1632" y="1488"/>
              <a:ext cx="504" cy="288"/>
            </a:xfrm>
            <a:prstGeom prst="roundRect">
              <a:avLst>
                <a:gd name="adj" fmla="val 25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6600CC"/>
                  </a:solidFill>
                  <a:latin typeface="Symbol" pitchFamily="18" charset="2"/>
                </a:rPr>
                <a:t>l(</a:t>
              </a:r>
              <a:r>
                <a:rPr lang="en-US">
                  <a:solidFill>
                    <a:srgbClr val="6600CC"/>
                  </a:solidFill>
                </a:rPr>
                <a:t>nm)</a:t>
              </a:r>
              <a:endParaRPr lang="en-US">
                <a:solidFill>
                  <a:srgbClr val="6600CC"/>
                </a:solidFill>
                <a:latin typeface="Symbol" pitchFamily="18" charset="2"/>
              </a:endParaRPr>
            </a:p>
          </p:txBody>
        </p:sp>
        <p:sp>
          <p:nvSpPr>
            <p:cNvPr id="8229" name="AutoShape 20"/>
            <p:cNvSpPr>
              <a:spLocks noChangeArrowheads="1"/>
            </p:cNvSpPr>
            <p:nvPr/>
          </p:nvSpPr>
          <p:spPr bwMode="auto">
            <a:xfrm flipV="1">
              <a:off x="2210" y="1584"/>
              <a:ext cx="434" cy="86"/>
            </a:xfrm>
            <a:prstGeom prst="rightArrow">
              <a:avLst>
                <a:gd name="adj1" fmla="val 50000"/>
                <a:gd name="adj2" fmla="val 126163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0" name="AutoShape 21"/>
            <p:cNvSpPr>
              <a:spLocks noChangeArrowheads="1"/>
            </p:cNvSpPr>
            <p:nvPr/>
          </p:nvSpPr>
          <p:spPr bwMode="auto">
            <a:xfrm>
              <a:off x="2724" y="1488"/>
              <a:ext cx="504" cy="288"/>
            </a:xfrm>
            <a:prstGeom prst="roundRect">
              <a:avLst>
                <a:gd name="adj" fmla="val 25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6600CC"/>
                  </a:solidFill>
                  <a:latin typeface="Symbol" pitchFamily="18" charset="2"/>
                </a:rPr>
                <a:t>l</a:t>
              </a:r>
              <a:r>
                <a:rPr lang="en-US">
                  <a:solidFill>
                    <a:srgbClr val="6600CC"/>
                  </a:solidFill>
                </a:rPr>
                <a:t> (m)</a:t>
              </a:r>
            </a:p>
          </p:txBody>
        </p:sp>
        <p:sp>
          <p:nvSpPr>
            <p:cNvPr id="8231" name="AutoShape 22"/>
            <p:cNvSpPr>
              <a:spLocks noChangeArrowheads="1"/>
            </p:cNvSpPr>
            <p:nvPr/>
          </p:nvSpPr>
          <p:spPr bwMode="auto">
            <a:xfrm flipV="1">
              <a:off x="3302" y="1584"/>
              <a:ext cx="434" cy="86"/>
            </a:xfrm>
            <a:prstGeom prst="rightArrow">
              <a:avLst>
                <a:gd name="adj1" fmla="val 50000"/>
                <a:gd name="adj2" fmla="val 126163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2" name="AutoShape 23"/>
            <p:cNvSpPr>
              <a:spLocks noChangeArrowheads="1"/>
            </p:cNvSpPr>
            <p:nvPr/>
          </p:nvSpPr>
          <p:spPr bwMode="auto">
            <a:xfrm>
              <a:off x="3816" y="1488"/>
              <a:ext cx="504" cy="288"/>
            </a:xfrm>
            <a:prstGeom prst="roundRect">
              <a:avLst>
                <a:gd name="adj" fmla="val 25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6600CC"/>
                  </a:solidFill>
                </a:rPr>
                <a:t>E</a:t>
              </a:r>
              <a:r>
                <a:rPr lang="en-US" baseline="-25000">
                  <a:solidFill>
                    <a:srgbClr val="6600CC"/>
                  </a:solidFill>
                </a:rPr>
                <a:t>photon</a:t>
              </a:r>
              <a:endParaRPr lang="en-US">
                <a:solidFill>
                  <a:srgbClr val="6600CC"/>
                </a:solidFill>
              </a:endParaRPr>
            </a:p>
          </p:txBody>
        </p:sp>
        <p:sp>
          <p:nvSpPr>
            <p:cNvPr id="8233" name="AutoShape 32"/>
            <p:cNvSpPr>
              <a:spLocks noChangeArrowheads="1"/>
            </p:cNvSpPr>
            <p:nvPr/>
          </p:nvSpPr>
          <p:spPr bwMode="auto">
            <a:xfrm flipV="1">
              <a:off x="4416" y="1584"/>
              <a:ext cx="434" cy="86"/>
            </a:xfrm>
            <a:prstGeom prst="rightArrow">
              <a:avLst>
                <a:gd name="adj1" fmla="val 50000"/>
                <a:gd name="adj2" fmla="val 126163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34" name="AutoShape 33"/>
            <p:cNvSpPr>
              <a:spLocks noChangeArrowheads="1"/>
            </p:cNvSpPr>
            <p:nvPr/>
          </p:nvSpPr>
          <p:spPr bwMode="auto">
            <a:xfrm>
              <a:off x="4944" y="1440"/>
              <a:ext cx="504" cy="384"/>
            </a:xfrm>
            <a:prstGeom prst="roundRect">
              <a:avLst>
                <a:gd name="adj" fmla="val 25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>
                  <a:solidFill>
                    <a:srgbClr val="6600CC"/>
                  </a:solidFill>
                </a:rPr>
                <a:t>number</a:t>
              </a:r>
            </a:p>
            <a:p>
              <a:pPr algn="ctr"/>
              <a:r>
                <a:rPr lang="en-US" sz="1800">
                  <a:solidFill>
                    <a:srgbClr val="6600CC"/>
                  </a:solidFill>
                </a:rPr>
                <a:t>photons</a:t>
              </a:r>
            </a:p>
          </p:txBody>
        </p:sp>
      </p:grpSp>
      <p:graphicFrame>
        <p:nvGraphicFramePr>
          <p:cNvPr id="27685" name="Object 37"/>
          <p:cNvGraphicFramePr>
            <a:graphicFrameLocks noChangeAspect="1"/>
          </p:cNvGraphicFramePr>
          <p:nvPr/>
        </p:nvGraphicFramePr>
        <p:xfrm>
          <a:off x="6915150" y="2552700"/>
          <a:ext cx="8016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02" name="Equation" r:id="rId11" imgW="520560" imgH="482400" progId="Equation.3">
                  <p:embed/>
                </p:oleObj>
              </mc:Choice>
              <mc:Fallback>
                <p:oleObj name="Equation" r:id="rId11" imgW="520560" imgH="4824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5150" y="2552700"/>
                        <a:ext cx="801688" cy="7429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6" name="Line 38"/>
          <p:cNvSpPr>
            <a:spLocks noChangeShapeType="1"/>
          </p:cNvSpPr>
          <p:nvPr/>
        </p:nvSpPr>
        <p:spPr bwMode="auto">
          <a:xfrm flipV="1">
            <a:off x="4572000" y="47244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 flipV="1">
            <a:off x="3962400" y="51054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7688" name="Object 40"/>
          <p:cNvGraphicFramePr>
            <a:graphicFrameLocks noChangeAspect="1"/>
          </p:cNvGraphicFramePr>
          <p:nvPr/>
        </p:nvGraphicFramePr>
        <p:xfrm>
          <a:off x="533400" y="5486400"/>
          <a:ext cx="3087688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03" name="Equation" r:id="rId13" imgW="1917360" imgH="431640" progId="Equation.3">
                  <p:embed/>
                </p:oleObj>
              </mc:Choice>
              <mc:Fallback>
                <p:oleObj name="Equation" r:id="rId13" imgW="1917360" imgH="4316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86400"/>
                        <a:ext cx="3087688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89" name="Line 41"/>
          <p:cNvSpPr>
            <a:spLocks noChangeShapeType="1"/>
          </p:cNvSpPr>
          <p:nvPr/>
        </p:nvSpPr>
        <p:spPr bwMode="auto">
          <a:xfrm flipV="1">
            <a:off x="990600" y="57150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0" name="Line 42"/>
          <p:cNvSpPr>
            <a:spLocks noChangeShapeType="1"/>
          </p:cNvSpPr>
          <p:nvPr/>
        </p:nvSpPr>
        <p:spPr bwMode="auto">
          <a:xfrm flipV="1">
            <a:off x="1752600" y="58674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7691" name="Object 43"/>
          <p:cNvGraphicFramePr>
            <a:graphicFrameLocks noChangeAspect="1"/>
          </p:cNvGraphicFramePr>
          <p:nvPr/>
        </p:nvGraphicFramePr>
        <p:xfrm>
          <a:off x="4876800" y="5105400"/>
          <a:ext cx="36591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04" name="Equation" r:id="rId15" imgW="2273040" imgH="736560" progId="Equation.3">
                  <p:embed/>
                </p:oleObj>
              </mc:Choice>
              <mc:Fallback>
                <p:oleObj name="Equation" r:id="rId15" imgW="2273040" imgH="73656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105400"/>
                        <a:ext cx="3659188" cy="1185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92" name="Line 44"/>
          <p:cNvSpPr>
            <a:spLocks noChangeShapeType="1"/>
          </p:cNvSpPr>
          <p:nvPr/>
        </p:nvSpPr>
        <p:spPr bwMode="auto">
          <a:xfrm flipV="1">
            <a:off x="8153400" y="51816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 flipV="1">
            <a:off x="8305800" y="5562600"/>
            <a:ext cx="304800" cy="304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5943600" y="3810000"/>
          <a:ext cx="20542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05" name="Equation" r:id="rId17" imgW="901440" imgH="393480" progId="Equation.3">
                  <p:embed/>
                </p:oleObj>
              </mc:Choice>
              <mc:Fallback>
                <p:oleObj name="Equation" r:id="rId17" imgW="901440" imgH="393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810000"/>
                        <a:ext cx="2054225" cy="8953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7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7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  <p:bldP spid="27656" grpId="0" build="p"/>
      <p:bldP spid="27676" grpId="0" animBg="1"/>
      <p:bldP spid="27677" grpId="0" animBg="1"/>
      <p:bldP spid="27678" grpId="0" animBg="1"/>
      <p:bldP spid="27679" grpId="0" animBg="1"/>
      <p:bldP spid="27686" grpId="0" animBg="1"/>
      <p:bldP spid="27687" grpId="0" animBg="1"/>
      <p:bldP spid="27689" grpId="0" animBg="1"/>
      <p:bldP spid="27690" grpId="0" animBg="1"/>
      <p:bldP spid="27692" grpId="0" animBg="1"/>
      <p:bldP spid="2769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4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0009-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2971801"/>
            <a:ext cx="6599512" cy="3897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Size of Atoms</a:t>
            </a:r>
          </a:p>
          <a:p>
            <a:r>
              <a:rPr lang="en-US" dirty="0" smtClean="0"/>
              <a:t>Ionization Energy</a:t>
            </a:r>
          </a:p>
          <a:p>
            <a:r>
              <a:rPr lang="en-US" dirty="0" err="1" smtClean="0"/>
              <a:t>Effinity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35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57425" y="609600"/>
            <a:ext cx="4298950" cy="609600"/>
          </a:xfrm>
        </p:spPr>
        <p:txBody>
          <a:bodyPr lIns="90487" tIns="44450" rIns="90487" bIns="44450">
            <a:normAutofit fontScale="90000"/>
          </a:bodyPr>
          <a:lstStyle/>
          <a:p>
            <a:pPr>
              <a:defRPr/>
            </a:pPr>
            <a:r>
              <a:rPr lang="en-US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charset="0"/>
              </a:rPr>
              <a:t>Isotopes</a:t>
            </a:r>
            <a:endParaRPr lang="en-US" sz="6600" smtClean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7848600" cy="2209800"/>
          </a:xfrm>
        </p:spPr>
        <p:txBody>
          <a:bodyPr lIns="90487" tIns="44450" rIns="90487" bIns="44450"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Atoms of the same element (same Z) but different mass number (A).</a:t>
            </a:r>
          </a:p>
          <a:p>
            <a:pPr>
              <a:defRPr/>
            </a:pPr>
            <a:endParaRPr lang="en-US" sz="2400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Boron-10 (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B) has 5 p and 5 n: </a:t>
            </a:r>
            <a:r>
              <a:rPr lang="en-US" b="1" baseline="30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  <a:r>
              <a:rPr lang="en-US" b="1" baseline="-25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</a:p>
          <a:p>
            <a:pPr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Boron-11 (</a:t>
            </a:r>
            <a:r>
              <a:rPr lang="en-US" sz="2400" b="1" baseline="30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B) has 5 p and 6 n: </a:t>
            </a:r>
            <a:r>
              <a:rPr lang="en-US" sz="3500" b="1" baseline="30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r>
              <a:rPr lang="en-US" sz="3500" b="1" baseline="-25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en-US" sz="35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20900" y="4241800"/>
            <a:ext cx="4889500" cy="1778000"/>
            <a:chOff x="1236" y="2644"/>
            <a:chExt cx="3080" cy="1120"/>
          </a:xfrm>
        </p:grpSpPr>
        <p:pic>
          <p:nvPicPr>
            <p:cNvPr id="37893" name="Picture 5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36" y="2644"/>
              <a:ext cx="3080" cy="112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4103" name="Rectangle 6"/>
            <p:cNvSpPr>
              <a:spLocks noChangeArrowheads="1"/>
            </p:cNvSpPr>
            <p:nvPr/>
          </p:nvSpPr>
          <p:spPr bwMode="auto">
            <a:xfrm>
              <a:off x="2291" y="3318"/>
              <a:ext cx="446" cy="3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 baseline="30000">
                  <a:latin typeface="Arial" pitchFamily="34" charset="0"/>
                </a:rPr>
                <a:t>10</a:t>
              </a:r>
              <a:r>
                <a:rPr lang="en-US" sz="2800" b="1">
                  <a:latin typeface="Arial" pitchFamily="34" charset="0"/>
                </a:rPr>
                <a:t>B</a:t>
              </a:r>
            </a:p>
          </p:txBody>
        </p:sp>
        <p:sp>
          <p:nvSpPr>
            <p:cNvPr id="4104" name="Rectangle 7"/>
            <p:cNvSpPr>
              <a:spLocks noChangeArrowheads="1"/>
            </p:cNvSpPr>
            <p:nvPr/>
          </p:nvSpPr>
          <p:spPr bwMode="auto">
            <a:xfrm>
              <a:off x="2963" y="2694"/>
              <a:ext cx="446" cy="3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sz="2800" b="1" baseline="30000">
                  <a:latin typeface="Arial" pitchFamily="34" charset="0"/>
                </a:rPr>
                <a:t>11</a:t>
              </a:r>
              <a:r>
                <a:rPr lang="en-US" sz="2800" b="1">
                  <a:latin typeface="Arial" pitchFamily="34" charset="0"/>
                </a:rPr>
                <a:t>B</a:t>
              </a:r>
            </a:p>
          </p:txBody>
        </p:sp>
      </p:grpSp>
      <p:sp>
        <p:nvSpPr>
          <p:cNvPr id="4101" name="Line 8"/>
          <p:cNvSpPr>
            <a:spLocks noChangeShapeType="1"/>
          </p:cNvSpPr>
          <p:nvPr/>
        </p:nvSpPr>
        <p:spPr bwMode="auto">
          <a:xfrm>
            <a:off x="787400" y="1447800"/>
            <a:ext cx="71120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001000" cy="312737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Element (atoms, isotopes, ions)</a:t>
            </a:r>
            <a:br>
              <a:rPr lang="en-US" dirty="0" smtClean="0"/>
            </a:br>
            <a:r>
              <a:rPr lang="en-US" dirty="0" smtClean="0"/>
              <a:t>Compound</a:t>
            </a:r>
            <a:br>
              <a:rPr lang="en-US" dirty="0" smtClean="0"/>
            </a:br>
            <a:r>
              <a:rPr lang="en-US" dirty="0" smtClean="0"/>
              <a:t>Mixture: </a:t>
            </a:r>
            <a:br>
              <a:rPr lang="en-US" dirty="0" smtClean="0"/>
            </a:br>
            <a:r>
              <a:rPr lang="en-US" dirty="0" smtClean="0"/>
              <a:t> - Heterogeneous</a:t>
            </a:r>
            <a:br>
              <a:rPr lang="en-US" dirty="0" smtClean="0"/>
            </a:br>
            <a:r>
              <a:rPr lang="en-US" dirty="0" smtClean="0"/>
              <a:t> - Homogeneous (Solutions)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57800"/>
            <a:ext cx="5943600" cy="381000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D74367238D9F4451B69A6FD43BC7EACD"/>
  <p:tag name="SLIDETYPE" val="Q"/>
  <p:tag name="DEMOGRAPHIC" val="False"/>
  <p:tag name="SPEEDSCORING" val="False"/>
  <p:tag name="VALUES" val="Incorrect|smicln|Correct"/>
  <p:tag name="DELIMITERS" val="3.1"/>
  <p:tag name="SLIDEORDER" val="2"/>
  <p:tag name="SLIDEGUID" val="7866EE760AD64FA6B20CA5454DD35E7C"/>
  <p:tag name="QUESTIONALIAS" val="Which equation below defines the standard molar enthalpy of formation of gaseous methanol CH3OH?"/>
  <p:tag name="ANSWERSALIAS" val="CH4(g) + 1/2 O2(g)  → CH3OH(g)|smicln|C(s) + 2 H2(g) + 1/2 O2(g) → CH3OH(g)|smicln|CO(g) + 2 H2(g)  → CH3OH(g)|smicln|H2O(g) + C(s) + H2(g) → CH3OH(g)"/>
  <p:tag name="RESPONSESGATHERED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LENGTH" val="135"/>
  <p:tag name="FONTSIZE" val="28"/>
  <p:tag name="BULLETTYPE" val="ppBulletArabicPeriod"/>
  <p:tag name="ANSWERTEXT" val="CH4(g) + 1/2 O2(g)  → CH3OH(g)&#10;C(s) + 2 H2(g) + 1/2 O2(g) → CH3OH(g)&#10;CO(g) + 2 H2(g)  → CH3OH(g)&#10;H2O(g) + C(s) + H2(g) → CH3OH(g)"/>
  <p:tag name="OLDNUMANSWERS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YPE" val="Style_BallDrop"/>
  <p:tag name="STYLE" val="0"/>
  <p:tag name="CDTIMELEFT" val="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2472</Words>
  <Application>Microsoft Office PowerPoint</Application>
  <PresentationFormat>On-screen Show (4:3)</PresentationFormat>
  <Paragraphs>470</Paragraphs>
  <Slides>68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4" baseType="lpstr">
      <vt:lpstr>ＭＳ Ｐゴシック</vt:lpstr>
      <vt:lpstr>ＭＳ Ｐゴシック</vt:lpstr>
      <vt:lpstr>Arial</vt:lpstr>
      <vt:lpstr>Calibri</vt:lpstr>
      <vt:lpstr>Comic Sans MS</vt:lpstr>
      <vt:lpstr>Helvetica</vt:lpstr>
      <vt:lpstr>Palatino</vt:lpstr>
      <vt:lpstr>Symbol</vt:lpstr>
      <vt:lpstr>Tahoma</vt:lpstr>
      <vt:lpstr>Times</vt:lpstr>
      <vt:lpstr>Times New Roman</vt:lpstr>
      <vt:lpstr>Verdana</vt:lpstr>
      <vt:lpstr>Wingdings</vt:lpstr>
      <vt:lpstr>Office Theme</vt:lpstr>
      <vt:lpstr>Bitmap Image</vt:lpstr>
      <vt:lpstr>Equation</vt:lpstr>
      <vt:lpstr>General and Analytical Chemistry I CHMG-141 with Dr. Bailey  Review Session (Final Exam) </vt:lpstr>
      <vt:lpstr>PowerPoint Presentation</vt:lpstr>
      <vt:lpstr>The Periodic Table Metals (main groups, transition) Nonmetals Metalloids </vt:lpstr>
      <vt:lpstr>PowerPoint Presentation</vt:lpstr>
      <vt:lpstr>Arrangement of Electrons in Atoms</vt:lpstr>
      <vt:lpstr>PowerPoint Presentation</vt:lpstr>
      <vt:lpstr>Periodicity</vt:lpstr>
      <vt:lpstr>Isotopes</vt:lpstr>
      <vt:lpstr>Element (atoms, isotopes, ions) Compound Mixture:   - Heterogeneous  - Homogeneous (Solutions) </vt:lpstr>
      <vt:lpstr>Molecular View of  Elements and Compounds</vt:lpstr>
      <vt:lpstr>How each of the following can be classified…</vt:lpstr>
      <vt:lpstr>  Compound  Composition (%, molar) Type - Ionic - Molecular    </vt:lpstr>
      <vt:lpstr>PowerPoint Presentation</vt:lpstr>
      <vt:lpstr>Bonding in Ionic Compounds</vt:lpstr>
      <vt:lpstr>PowerPoint Presentation</vt:lpstr>
      <vt:lpstr>Compounds Containing Polyatomic Ions</vt:lpstr>
      <vt:lpstr>PowerPoint Presentation</vt:lpstr>
      <vt:lpstr>Writing Formulas</vt:lpstr>
      <vt:lpstr>PowerPoint Presentation</vt:lpstr>
      <vt:lpstr>PowerPoint Presentation</vt:lpstr>
      <vt:lpstr>PowerPoint Presentation</vt:lpstr>
      <vt:lpstr>Rules of Resonance Structures</vt:lpstr>
      <vt:lpstr>PowerPoint Presentation</vt:lpstr>
      <vt:lpstr> Electronegativity </vt:lpstr>
      <vt:lpstr>Electronegativity and Bond Polarity</vt:lpstr>
      <vt:lpstr>The first law of thermodynamics Internal Energy of Molecules Heat of Reactions and Heat transfer</vt:lpstr>
      <vt:lpstr>How Is Energy Exchanged?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Hess’ Law</vt:lpstr>
      <vt:lpstr>PowerPoint Presentation</vt:lpstr>
      <vt:lpstr>Which equation below defines the standard molar enthalpy of formation of gaseous methanol CH3OH?</vt:lpstr>
      <vt:lpstr>Changes of state  </vt:lpstr>
      <vt:lpstr>States of Matter Matter can exist in any of three phases, or states- solid, liquid, and gas depending on the strength of the attractive forces among the particles in the substance. </vt:lpstr>
      <vt:lpstr>Heating Curve of Water </vt:lpstr>
      <vt:lpstr>Increases in Entropy Example</vt:lpstr>
      <vt:lpstr>PowerPoint Presentation</vt:lpstr>
      <vt:lpstr>PowerPoint Presentation</vt:lpstr>
      <vt:lpstr>PowerPoint Presentation</vt:lpstr>
      <vt:lpstr>Chemical Change (Chemical Reactions) Type of Chemical Reactions - Precipitation (solubility rule) - Neutralization (acid, base, titration) - Gas forming - Ox-Red (oxidation numbers) </vt:lpstr>
      <vt:lpstr>Further Classification  </vt:lpstr>
      <vt:lpstr>Chemical Reactions in Water</vt:lpstr>
      <vt:lpstr>Water Solubility of Ionic Compounds</vt:lpstr>
      <vt:lpstr>Acid-Base Reactions</vt:lpstr>
      <vt:lpstr>Acid-Base Reactions</vt:lpstr>
      <vt:lpstr>PowerPoint Presentation</vt:lpstr>
      <vt:lpstr>PowerPoint Presentation</vt:lpstr>
      <vt:lpstr>Identify the Oxidizing and Reducing Agents in Each of the Following</vt:lpstr>
      <vt:lpstr>Identify the Oxidizing and Reducing Agents in Each of the Following</vt:lpstr>
      <vt:lpstr>Stoichiometry</vt:lpstr>
      <vt:lpstr>PROBLEM:  What amount of Mg (number of moles) is represented by 0.200 g? How many atoms?</vt:lpstr>
      <vt:lpstr>Making Pancakes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Example– What volume of 0.150 M KCl is required to completely react with 0.150 L of 0.175 M Pb(NO3)2 in the reaction  2 KCl(aq) + Pb(NO3)2(aq)  PbCl2(s) + 2 KNO3(aq) </vt:lpstr>
      <vt:lpstr>Gases (See Exam 3 KEY)</vt:lpstr>
      <vt:lpstr>Electromagnetic Spectrum</vt:lpstr>
      <vt:lpstr>Example 7.2- Calculate the number of photons in a laser pulse with wavelength 337 nm and total energy 3.83 mJ </vt:lpstr>
      <vt:lpstr>PowerPoint Presentation</vt:lpstr>
    </vt:vector>
  </TitlesOfParts>
  <Company>RIT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RIT User</dc:creator>
  <cp:lastModifiedBy>Alla Bailey</cp:lastModifiedBy>
  <cp:revision>89</cp:revision>
  <dcterms:created xsi:type="dcterms:W3CDTF">2009-10-06T15:57:58Z</dcterms:created>
  <dcterms:modified xsi:type="dcterms:W3CDTF">2019-12-13T20:07:49Z</dcterms:modified>
</cp:coreProperties>
</file>